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package/2006/relationships/metadata/thumbnail" Target="docProps/thumbnail.jpeg"/><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3"/>
  </p:sldMasterIdLst>
  <p:notesMasterIdLst>
    <p:notesMasterId r:id="rId12"/>
  </p:notesMasterIdLst>
  <p:handoutMasterIdLst>
    <p:handoutMasterId r:id="rId35"/>
  </p:handout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2"/>
    <p:restoredTop sz="95271"/>
  </p:normalViewPr>
  <p:slideViewPr>
    <p:cSldViewPr snapToGrid="0">
      <p:cViewPr varScale="1">
        <p:scale>
          <a:sx n="97" d="100"/>
          <a:sy n="97" d="100"/>
        </p:scale>
        <p:origin x="5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notesMaster" Target="notesMasters/notesMaster1.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handoutMaster" Target="handoutMasters/handoutMaster1.xml"/><Relationship Id="rId36" Type="http://schemas.openxmlformats.org/officeDocument/2006/relationships/presProps" Target="presProps.xml"/><Relationship Id="rId37" Type="http://schemas.openxmlformats.org/officeDocument/2006/relationships/viewProps" Target="viewProps.xml"/><Relationship Id="rId38" Type="http://schemas.openxmlformats.org/officeDocument/2006/relationships/tableStyles" Target="tableStyles.xml"/><Relationship Id="rId39" Type="http://schemas.openxmlformats.org/officeDocument/2006/relationships/slide" Target="slides/slide1.xml"/><Relationship Id="rId40" Type="http://schemas.openxmlformats.org/officeDocument/2006/relationships/slide" Target="slides/slide2.xml"/><Relationship Id="rId41" Type="http://schemas.openxmlformats.org/officeDocument/2006/relationships/slide" Target="slides/slide3.xml"/><Relationship Id="rId42" Type="http://schemas.openxmlformats.org/officeDocument/2006/relationships/slide" Target="slides/slide4.xml"/><Relationship Id="rId43" Type="http://schemas.openxmlformats.org/officeDocument/2006/relationships/slide" Target="slides/slide5.xml"/><Relationship Id="rId44" Type="http://schemas.openxmlformats.org/officeDocument/2006/relationships/slide" Target="slides/slide6.xml"/><Relationship Id="rId45" Type="http://schemas.openxmlformats.org/officeDocument/2006/relationships/slide" Target="slides/slide7.xml"/><Relationship Id="rId46" Type="http://schemas.openxmlformats.org/officeDocument/2006/relationships/slide" Target="slides/slide8.xml"/><Relationship Id="rId47" Type="http://schemas.openxmlformats.org/officeDocument/2006/relationships/slide" Target="slides/slide9.xml"/><Relationship Id="rId48" Type="http://schemas.openxmlformats.org/officeDocument/2006/relationships/slide" Target="slides/slide10.xml"/><Relationship Id="rId49" Type="http://schemas.openxmlformats.org/officeDocument/2006/relationships/slide" Target="slides/slide11.xml"/><Relationship Id="rId50" Type="http://schemas.openxmlformats.org/officeDocument/2006/relationships/slide" Target="slides/slide12.xml"/><Relationship Id="rId51" Type="http://schemas.openxmlformats.org/officeDocument/2006/relationships/slide" Target="slides/slide13.xml"/><Relationship Id="rId52" Type="http://schemas.openxmlformats.org/officeDocument/2006/relationships/slide" Target="slides/slide14.xml"/><Relationship Id="rId53" Type="http://schemas.openxmlformats.org/officeDocument/2006/relationships/slide" Target="slides/slide15.xml"/><Relationship Id="rId54" Type="http://schemas.openxmlformats.org/officeDocument/2006/relationships/slide" Target="slides/slide16.xml"/><Relationship Id="rId55"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0D7A932-F704-43F6-B7D3-632C594CAF0A}" type="doc">
      <dgm:prSet loTypeId="urn:microsoft.com/office/officeart/2005/8/layout/pyramid1#2" loCatId="pyramid" qsTypeId="urn:microsoft.com/office/officeart/2005/8/quickstyle/simple1#17" qsCatId="simple" csTypeId="urn:microsoft.com/office/officeart/2005/8/colors/colorful1#4" csCatId="accent1" phldr="1"/>
      <dgm:spPr/>
    </dgm:pt>
    <dgm:pt modelId="{5156A48C-64EB-4785-93CA-24B851F61470}">
      <dgm:prSet phldrT="[文本]" phldr="0" custT="1"/>
      <dgm:spPr/>
      <dgm:t>
        <a:bodyPr vert="horz" wrap="square"/>
        <a:lstStyle/>
        <a:p>
          <a:pPr>
            <a:lnSpc>
              <a:spcPct val="100000"/>
            </a:lnSpc>
            <a:spcBef>
              <a:spcPct val="0"/>
            </a:spcBef>
            <a:spcAft>
              <a:spcPct val="35000"/>
            </a:spcAft>
          </a:pPr>
          <a:endParaRPr lang="en-US" altLang="zh-CN" sz="1400" dirty="0"/>
        </a:p>
        <a:p>
          <a:pPr>
            <a:lnSpc>
              <a:spcPct val="100000"/>
            </a:lnSpc>
            <a:spcBef>
              <a:spcPct val="0"/>
            </a:spcBef>
            <a:spcAft>
              <a:spcPct val="35000"/>
            </a:spcAft>
          </a:pPr>
          <a:r>
            <a:rPr lang="zh-CN" altLang="en-US" sz="1400" dirty="0"/>
            <a:t>稀缺</a:t>
          </a:r>
          <a:endParaRPr lang="zh-CN" altLang="en-US" sz="2800" dirty="0"/>
        </a:p>
      </dgm:t>
    </dgm:pt>
    <dgm:pt modelId="{44DD142A-493F-4BD2-8BF5-566820976B60}" cxnId="{80CF536B-8382-4E0B-880F-E81EBEBCFAD8}" type="parTrans">
      <dgm:prSet/>
      <dgm:spPr/>
      <dgm:t>
        <a:bodyPr/>
        <a:lstStyle/>
        <a:p>
          <a:endParaRPr lang="zh-CN" altLang="en-US"/>
        </a:p>
      </dgm:t>
    </dgm:pt>
    <dgm:pt modelId="{146660E0-8749-4313-9D04-2720140AB0DB}" cxnId="{80CF536B-8382-4E0B-880F-E81EBEBCFAD8}" type="sibTrans">
      <dgm:prSet/>
      <dgm:spPr/>
      <dgm:t>
        <a:bodyPr/>
        <a:lstStyle/>
        <a:p>
          <a:endParaRPr lang="zh-CN" altLang="en-US"/>
        </a:p>
      </dgm:t>
    </dgm:pt>
    <dgm:pt modelId="{689B689F-02D1-462C-8E15-3D296F4269DF}">
      <dgm:prSet phldrT="[文本]" phldr="0" custT="1"/>
      <dgm:spPr/>
      <dgm:t>
        <a:bodyPr vert="horz" wrap="square"/>
        <a:lstStyle/>
        <a:p>
          <a:pPr>
            <a:lnSpc>
              <a:spcPct val="100000"/>
            </a:lnSpc>
            <a:spcBef>
              <a:spcPct val="0"/>
            </a:spcBef>
            <a:spcAft>
              <a:spcPct val="35000"/>
            </a:spcAft>
          </a:pPr>
          <a:r>
            <a:rPr lang="zh-CN" altLang="en-US" sz="1400" dirty="0"/>
            <a:t>优享层</a:t>
          </a:r>
        </a:p>
      </dgm:t>
    </dgm:pt>
    <dgm:pt modelId="{1C0C76FB-2BA4-44B3-A4CE-7105F9AAB60F}" cxnId="{E79064A2-E649-40AD-BE97-C9AC12F9B57F}" type="parTrans">
      <dgm:prSet/>
      <dgm:spPr/>
      <dgm:t>
        <a:bodyPr/>
        <a:lstStyle/>
        <a:p>
          <a:endParaRPr lang="zh-CN" altLang="en-US"/>
        </a:p>
      </dgm:t>
    </dgm:pt>
    <dgm:pt modelId="{D350E28F-F50D-4107-86F2-D50420ABC3F3}" cxnId="{E79064A2-E649-40AD-BE97-C9AC12F9B57F}" type="sibTrans">
      <dgm:prSet/>
      <dgm:spPr/>
      <dgm:t>
        <a:bodyPr/>
        <a:lstStyle/>
        <a:p>
          <a:endParaRPr lang="zh-CN" altLang="en-US"/>
        </a:p>
      </dgm:t>
    </dgm:pt>
    <dgm:pt modelId="{16612E04-AF92-4A61-9B01-116FC899F8AC}">
      <dgm:prSet phldr="0" custT="1"/>
      <dgm:spPr/>
      <dgm:t>
        <a:bodyPr vert="horz" wrap="square"/>
        <a:lstStyle/>
        <a:p>
          <a:pPr>
            <a:lnSpc>
              <a:spcPct val="100000"/>
            </a:lnSpc>
            <a:spcBef>
              <a:spcPct val="0"/>
            </a:spcBef>
            <a:spcAft>
              <a:spcPct val="35000"/>
            </a:spcAft>
          </a:pPr>
          <a:r>
            <a:rPr lang="zh-CN" sz="1400" dirty="0"/>
            <a:t>价值层</a:t>
          </a:r>
        </a:p>
      </dgm:t>
    </dgm:pt>
    <dgm:pt modelId="{D4731F6F-80EB-40BD-AEA9-43E4EAA7A067}" cxnId="{B3A57750-2CB7-46D6-A38D-B4627A194643}" type="parTrans">
      <dgm:prSet/>
      <dgm:spPr/>
      <dgm:t>
        <a:bodyPr/>
        <a:lstStyle/>
        <a:p>
          <a:endParaRPr lang="zh-CN" altLang="en-US"/>
        </a:p>
      </dgm:t>
    </dgm:pt>
    <dgm:pt modelId="{CFAEC6C2-8671-4114-8B04-2C44467EC0DC}" cxnId="{B3A57750-2CB7-46D6-A38D-B4627A194643}" type="sibTrans">
      <dgm:prSet/>
      <dgm:spPr/>
      <dgm:t>
        <a:bodyPr/>
        <a:lstStyle/>
        <a:p>
          <a:endParaRPr lang="zh-CN" altLang="en-US"/>
        </a:p>
      </dgm:t>
    </dgm:pt>
    <dgm:pt modelId="{AFF5C4D1-E311-44CD-A305-459B2A022C7F}">
      <dgm:prSet phldr="0" custT="1"/>
      <dgm:spPr/>
      <dgm:t>
        <a:bodyPr vert="horz" wrap="square"/>
        <a:lstStyle/>
        <a:p>
          <a:pPr>
            <a:lnSpc>
              <a:spcPct val="100000"/>
            </a:lnSpc>
            <a:spcBef>
              <a:spcPct val="0"/>
            </a:spcBef>
            <a:spcAft>
              <a:spcPct val="35000"/>
            </a:spcAft>
          </a:pPr>
          <a:r>
            <a:rPr lang="zh-CN" sz="1400" dirty="0"/>
            <a:t>重引导</a:t>
          </a:r>
        </a:p>
      </dgm:t>
    </dgm:pt>
    <dgm:pt modelId="{E4A999D2-9900-4634-8EB8-E97C0147F62C}" cxnId="{D2DC3579-0C39-4C10-9817-931380E14E6C}" type="parTrans">
      <dgm:prSet/>
      <dgm:spPr/>
      <dgm:t>
        <a:bodyPr/>
        <a:lstStyle/>
        <a:p>
          <a:endParaRPr lang="zh-CN" altLang="en-US"/>
        </a:p>
      </dgm:t>
    </dgm:pt>
    <dgm:pt modelId="{8514FD7E-4D2A-4ED6-BA96-649093AEA889}" cxnId="{D2DC3579-0C39-4C10-9817-931380E14E6C}" type="sibTrans">
      <dgm:prSet/>
      <dgm:spPr/>
      <dgm:t>
        <a:bodyPr/>
        <a:lstStyle/>
        <a:p>
          <a:endParaRPr lang="zh-CN" altLang="en-US"/>
        </a:p>
      </dgm:t>
    </dgm:pt>
    <dgm:pt modelId="{CE7E433B-22D1-4276-BDF2-2EC1AB526D94}">
      <dgm:prSet phldr="0" custT="1"/>
      <dgm:spPr/>
      <dgm:t>
        <a:bodyPr vert="horz" wrap="square"/>
        <a:lstStyle/>
        <a:p>
          <a:pPr>
            <a:lnSpc>
              <a:spcPct val="100000"/>
            </a:lnSpc>
            <a:spcBef>
              <a:spcPct val="0"/>
            </a:spcBef>
            <a:spcAft>
              <a:spcPct val="35000"/>
            </a:spcAft>
          </a:pPr>
          <a:r>
            <a:rPr lang="zh-CN" sz="1400" dirty="0"/>
            <a:t>低门槛</a:t>
          </a:r>
        </a:p>
      </dgm:t>
    </dgm:pt>
    <dgm:pt modelId="{5CBA6D5F-4772-4D69-90E5-07E9DD8812B7}" cxnId="{AA83A9E3-144F-4360-83CE-EF7386C42820}" type="parTrans">
      <dgm:prSet/>
      <dgm:spPr/>
      <dgm:t>
        <a:bodyPr/>
        <a:lstStyle/>
        <a:p>
          <a:endParaRPr lang="zh-CN" altLang="en-US"/>
        </a:p>
      </dgm:t>
    </dgm:pt>
    <dgm:pt modelId="{C49119B4-F3EF-405B-8BE0-62A3C451F63D}" cxnId="{AA83A9E3-144F-4360-83CE-EF7386C42820}" type="sibTrans">
      <dgm:prSet/>
      <dgm:spPr/>
      <dgm:t>
        <a:bodyPr/>
        <a:lstStyle/>
        <a:p>
          <a:endParaRPr lang="zh-CN" altLang="en-US"/>
        </a:p>
      </dgm:t>
    </dgm:pt>
    <dgm:pt modelId="{8517F7A0-1402-4B99-AF53-F54425413A7C}" type="pres">
      <dgm:prSet presAssocID="{40D7A932-F704-43F6-B7D3-632C594CAF0A}" presName="Name0" presStyleCnt="0">
        <dgm:presLayoutVars>
          <dgm:dir/>
          <dgm:animLvl val="lvl"/>
          <dgm:resizeHandles val="exact"/>
        </dgm:presLayoutVars>
      </dgm:prSet>
      <dgm:spPr/>
    </dgm:pt>
    <dgm:pt modelId="{C8259B15-E2AD-4504-B024-E6C02417C749}" type="pres">
      <dgm:prSet presAssocID="{5156A48C-64EB-4785-93CA-24B851F61470}" presName="Name8" presStyleCnt="0"/>
      <dgm:spPr/>
    </dgm:pt>
    <dgm:pt modelId="{AD6D71B4-B4CD-425D-8F41-4F041180B5A5}" type="pres">
      <dgm:prSet presAssocID="{5156A48C-64EB-4785-93CA-24B851F61470}" presName="level" presStyleLbl="node1" presStyleIdx="0" presStyleCnt="5">
        <dgm:presLayoutVars>
          <dgm:chMax val="1"/>
          <dgm:bulletEnabled val="1"/>
        </dgm:presLayoutVars>
      </dgm:prSet>
      <dgm:spPr/>
    </dgm:pt>
    <dgm:pt modelId="{E708EA4F-3C85-4487-AE00-CAE9AB23AF13}" type="pres">
      <dgm:prSet presAssocID="{5156A48C-64EB-4785-93CA-24B851F61470}" presName="levelTx" presStyleLbl="revTx" presStyleIdx="0" presStyleCnt="0">
        <dgm:presLayoutVars>
          <dgm:chMax val="1"/>
          <dgm:bulletEnabled val="1"/>
        </dgm:presLayoutVars>
      </dgm:prSet>
      <dgm:spPr/>
    </dgm:pt>
    <dgm:pt modelId="{3E961DA9-5E98-4FA4-BF3C-490FD37073D7}" type="pres">
      <dgm:prSet presAssocID="{689B689F-02D1-462C-8E15-3D296F4269DF}" presName="Name8" presStyleCnt="0"/>
      <dgm:spPr/>
    </dgm:pt>
    <dgm:pt modelId="{B062758B-585A-4490-8407-FEF3B1DB90B9}" type="pres">
      <dgm:prSet presAssocID="{689B689F-02D1-462C-8E15-3D296F4269DF}" presName="level" presStyleLbl="node1" presStyleIdx="1" presStyleCnt="5">
        <dgm:presLayoutVars>
          <dgm:chMax val="1"/>
          <dgm:bulletEnabled val="1"/>
        </dgm:presLayoutVars>
      </dgm:prSet>
      <dgm:spPr/>
    </dgm:pt>
    <dgm:pt modelId="{49661384-A28A-4053-8281-AF5C1EBF1EDB}" type="pres">
      <dgm:prSet presAssocID="{689B689F-02D1-462C-8E15-3D296F4269DF}" presName="levelTx" presStyleLbl="revTx" presStyleIdx="0" presStyleCnt="0">
        <dgm:presLayoutVars>
          <dgm:chMax val="1"/>
          <dgm:bulletEnabled val="1"/>
        </dgm:presLayoutVars>
      </dgm:prSet>
      <dgm:spPr/>
    </dgm:pt>
    <dgm:pt modelId="{E99719C5-3388-4F57-B89A-E7E9A32C46A8}" type="pres">
      <dgm:prSet presAssocID="{16612E04-AF92-4A61-9B01-116FC899F8AC}" presName="Name8" presStyleCnt="0"/>
      <dgm:spPr/>
    </dgm:pt>
    <dgm:pt modelId="{AE47EC99-AA7D-49C9-9766-3A6F6CE5D247}" type="pres">
      <dgm:prSet presAssocID="{16612E04-AF92-4A61-9B01-116FC899F8AC}" presName="level" presStyleLbl="node1" presStyleIdx="2" presStyleCnt="5">
        <dgm:presLayoutVars>
          <dgm:chMax val="1"/>
          <dgm:bulletEnabled val="1"/>
        </dgm:presLayoutVars>
      </dgm:prSet>
      <dgm:spPr/>
    </dgm:pt>
    <dgm:pt modelId="{1F9A895D-79E7-46A0-9DE1-972F0003D825}" type="pres">
      <dgm:prSet presAssocID="{16612E04-AF92-4A61-9B01-116FC899F8AC}" presName="levelTx" presStyleLbl="revTx" presStyleIdx="0" presStyleCnt="0">
        <dgm:presLayoutVars>
          <dgm:chMax val="1"/>
          <dgm:bulletEnabled val="1"/>
        </dgm:presLayoutVars>
      </dgm:prSet>
      <dgm:spPr/>
    </dgm:pt>
    <dgm:pt modelId="{B808ACC5-88F7-4478-98E8-0967BBF2A6AB}" type="pres">
      <dgm:prSet presAssocID="{AFF5C4D1-E311-44CD-A305-459B2A022C7F}" presName="Name8" presStyleCnt="0"/>
      <dgm:spPr/>
    </dgm:pt>
    <dgm:pt modelId="{545DCBAE-BCC5-44F4-94C4-B27F8865F173}" type="pres">
      <dgm:prSet presAssocID="{AFF5C4D1-E311-44CD-A305-459B2A022C7F}" presName="level" presStyleLbl="node1" presStyleIdx="3" presStyleCnt="5">
        <dgm:presLayoutVars>
          <dgm:chMax val="1"/>
          <dgm:bulletEnabled val="1"/>
        </dgm:presLayoutVars>
      </dgm:prSet>
      <dgm:spPr/>
    </dgm:pt>
    <dgm:pt modelId="{F05FD7CC-1ED4-4C4A-AD40-A1E606501E1A}" type="pres">
      <dgm:prSet presAssocID="{AFF5C4D1-E311-44CD-A305-459B2A022C7F}" presName="levelTx" presStyleLbl="revTx" presStyleIdx="0" presStyleCnt="0">
        <dgm:presLayoutVars>
          <dgm:chMax val="1"/>
          <dgm:bulletEnabled val="1"/>
        </dgm:presLayoutVars>
      </dgm:prSet>
      <dgm:spPr/>
    </dgm:pt>
    <dgm:pt modelId="{D4D6F40F-CB28-47B6-985E-7A5E0DA996AD}" type="pres">
      <dgm:prSet presAssocID="{CE7E433B-22D1-4276-BDF2-2EC1AB526D94}" presName="Name8" presStyleCnt="0"/>
      <dgm:spPr/>
    </dgm:pt>
    <dgm:pt modelId="{D03F4772-DC2E-4E78-B803-5F468994C348}" type="pres">
      <dgm:prSet presAssocID="{CE7E433B-22D1-4276-BDF2-2EC1AB526D94}" presName="level" presStyleLbl="node1" presStyleIdx="4" presStyleCnt="5">
        <dgm:presLayoutVars>
          <dgm:chMax val="1"/>
          <dgm:bulletEnabled val="1"/>
        </dgm:presLayoutVars>
      </dgm:prSet>
      <dgm:spPr/>
    </dgm:pt>
    <dgm:pt modelId="{DDBC6E4A-F086-4404-9C7A-D7DD5A2B1AA0}" type="pres">
      <dgm:prSet presAssocID="{CE7E433B-22D1-4276-BDF2-2EC1AB526D94}" presName="levelTx" presStyleLbl="revTx" presStyleIdx="0" presStyleCnt="0">
        <dgm:presLayoutVars>
          <dgm:chMax val="1"/>
          <dgm:bulletEnabled val="1"/>
        </dgm:presLayoutVars>
      </dgm:prSet>
      <dgm:spPr/>
    </dgm:pt>
  </dgm:ptLst>
  <dgm:cxnLst>
    <dgm:cxn modelId="{6EB11002-9AA6-46BB-8080-8E549AA082DF}" type="presOf" srcId="{689B689F-02D1-462C-8E15-3D296F4269DF}" destId="{49661384-A28A-4053-8281-AF5C1EBF1EDB}" srcOrd="1" destOrd="0" presId="urn:microsoft.com/office/officeart/2005/8/layout/pyramid1#2"/>
    <dgm:cxn modelId="{948AB012-5025-44BA-8B90-A28282BC35CB}" type="presOf" srcId="{16612E04-AF92-4A61-9B01-116FC899F8AC}" destId="{1F9A895D-79E7-46A0-9DE1-972F0003D825}" srcOrd="1" destOrd="0" presId="urn:microsoft.com/office/officeart/2005/8/layout/pyramid1#2"/>
    <dgm:cxn modelId="{BB844722-00CA-4469-8295-A8AEC2A767B8}" type="presOf" srcId="{16612E04-AF92-4A61-9B01-116FC899F8AC}" destId="{AE47EC99-AA7D-49C9-9766-3A6F6CE5D247}" srcOrd="0" destOrd="0" presId="urn:microsoft.com/office/officeart/2005/8/layout/pyramid1#2"/>
    <dgm:cxn modelId="{8EA59523-ABAC-4039-A1C2-B13D29CCBA9F}" type="presOf" srcId="{AFF5C4D1-E311-44CD-A305-459B2A022C7F}" destId="{F05FD7CC-1ED4-4C4A-AD40-A1E606501E1A}" srcOrd="1" destOrd="0" presId="urn:microsoft.com/office/officeart/2005/8/layout/pyramid1#2"/>
    <dgm:cxn modelId="{30BF0C2E-1FF2-48B7-8B6B-315BE357C441}" type="presOf" srcId="{40D7A932-F704-43F6-B7D3-632C594CAF0A}" destId="{8517F7A0-1402-4B99-AF53-F54425413A7C}" srcOrd="0" destOrd="0" presId="urn:microsoft.com/office/officeart/2005/8/layout/pyramid1#2"/>
    <dgm:cxn modelId="{88B91047-2275-4DFD-BB7D-4A93C2669025}" type="presOf" srcId="{5156A48C-64EB-4785-93CA-24B851F61470}" destId="{AD6D71B4-B4CD-425D-8F41-4F041180B5A5}" srcOrd="0" destOrd="0" presId="urn:microsoft.com/office/officeart/2005/8/layout/pyramid1#2"/>
    <dgm:cxn modelId="{B3A57750-2CB7-46D6-A38D-B4627A194643}" srcId="{40D7A932-F704-43F6-B7D3-632C594CAF0A}" destId="{16612E04-AF92-4A61-9B01-116FC899F8AC}" srcOrd="2" destOrd="0" parTransId="{D4731F6F-80EB-40BD-AEA9-43E4EAA7A067}" sibTransId="{CFAEC6C2-8671-4114-8B04-2C44467EC0DC}"/>
    <dgm:cxn modelId="{80CF536B-8382-4E0B-880F-E81EBEBCFAD8}" srcId="{40D7A932-F704-43F6-B7D3-632C594CAF0A}" destId="{5156A48C-64EB-4785-93CA-24B851F61470}" srcOrd="0" destOrd="0" parTransId="{44DD142A-493F-4BD2-8BF5-566820976B60}" sibTransId="{146660E0-8749-4313-9D04-2720140AB0DB}"/>
    <dgm:cxn modelId="{D2DC3579-0C39-4C10-9817-931380E14E6C}" srcId="{40D7A932-F704-43F6-B7D3-632C594CAF0A}" destId="{AFF5C4D1-E311-44CD-A305-459B2A022C7F}" srcOrd="3" destOrd="0" parTransId="{E4A999D2-9900-4634-8EB8-E97C0147F62C}" sibTransId="{8514FD7E-4D2A-4ED6-BA96-649093AEA889}"/>
    <dgm:cxn modelId="{D2F1DC7A-A0A1-4274-A177-08712CF79B5B}" type="presOf" srcId="{5156A48C-64EB-4785-93CA-24B851F61470}" destId="{E708EA4F-3C85-4487-AE00-CAE9AB23AF13}" srcOrd="1" destOrd="0" presId="urn:microsoft.com/office/officeart/2005/8/layout/pyramid1#2"/>
    <dgm:cxn modelId="{E79064A2-E649-40AD-BE97-C9AC12F9B57F}" srcId="{40D7A932-F704-43F6-B7D3-632C594CAF0A}" destId="{689B689F-02D1-462C-8E15-3D296F4269DF}" srcOrd="1" destOrd="0" parTransId="{1C0C76FB-2BA4-44B3-A4CE-7105F9AAB60F}" sibTransId="{D350E28F-F50D-4107-86F2-D50420ABC3F3}"/>
    <dgm:cxn modelId="{5E1E27A3-C1B6-4BD1-823F-9C334ACD6A62}" type="presOf" srcId="{AFF5C4D1-E311-44CD-A305-459B2A022C7F}" destId="{545DCBAE-BCC5-44F4-94C4-B27F8865F173}" srcOrd="0" destOrd="0" presId="urn:microsoft.com/office/officeart/2005/8/layout/pyramid1#2"/>
    <dgm:cxn modelId="{574D4CA4-4ABF-40BE-BF95-587AD86FE6D7}" type="presOf" srcId="{689B689F-02D1-462C-8E15-3D296F4269DF}" destId="{B062758B-585A-4490-8407-FEF3B1DB90B9}" srcOrd="0" destOrd="0" presId="urn:microsoft.com/office/officeart/2005/8/layout/pyramid1#2"/>
    <dgm:cxn modelId="{ABA3C2B0-39FD-4A54-B9D8-FB870F989D94}" type="presOf" srcId="{CE7E433B-22D1-4276-BDF2-2EC1AB526D94}" destId="{D03F4772-DC2E-4E78-B803-5F468994C348}" srcOrd="0" destOrd="0" presId="urn:microsoft.com/office/officeart/2005/8/layout/pyramid1#2"/>
    <dgm:cxn modelId="{505438DC-DC2F-4A13-8B13-8704BC18EE24}" type="presOf" srcId="{CE7E433B-22D1-4276-BDF2-2EC1AB526D94}" destId="{DDBC6E4A-F086-4404-9C7A-D7DD5A2B1AA0}" srcOrd="1" destOrd="0" presId="urn:microsoft.com/office/officeart/2005/8/layout/pyramid1#2"/>
    <dgm:cxn modelId="{AA83A9E3-144F-4360-83CE-EF7386C42820}" srcId="{40D7A932-F704-43F6-B7D3-632C594CAF0A}" destId="{CE7E433B-22D1-4276-BDF2-2EC1AB526D94}" srcOrd="4" destOrd="0" parTransId="{5CBA6D5F-4772-4D69-90E5-07E9DD8812B7}" sibTransId="{C49119B4-F3EF-405B-8BE0-62A3C451F63D}"/>
    <dgm:cxn modelId="{B8651B57-8344-45D2-B874-ED7F4863C6BB}" type="presParOf" srcId="{8517F7A0-1402-4B99-AF53-F54425413A7C}" destId="{C8259B15-E2AD-4504-B024-E6C02417C749}" srcOrd="0" destOrd="0" presId="urn:microsoft.com/office/officeart/2005/8/layout/pyramid1#2"/>
    <dgm:cxn modelId="{DBC887F7-1CE9-40C1-8EDF-AD6F6486950C}" type="presParOf" srcId="{C8259B15-E2AD-4504-B024-E6C02417C749}" destId="{AD6D71B4-B4CD-425D-8F41-4F041180B5A5}" srcOrd="0" destOrd="0" presId="urn:microsoft.com/office/officeart/2005/8/layout/pyramid1#2"/>
    <dgm:cxn modelId="{AFF3A44A-BDC3-4F37-8A89-B8786B75400B}" type="presParOf" srcId="{C8259B15-E2AD-4504-B024-E6C02417C749}" destId="{E708EA4F-3C85-4487-AE00-CAE9AB23AF13}" srcOrd="1" destOrd="0" presId="urn:microsoft.com/office/officeart/2005/8/layout/pyramid1#2"/>
    <dgm:cxn modelId="{24F1D143-E0E5-4420-B3E0-EC4913B92EB1}" type="presParOf" srcId="{8517F7A0-1402-4B99-AF53-F54425413A7C}" destId="{3E961DA9-5E98-4FA4-BF3C-490FD37073D7}" srcOrd="1" destOrd="0" presId="urn:microsoft.com/office/officeart/2005/8/layout/pyramid1#2"/>
    <dgm:cxn modelId="{65A08003-63A8-4BB4-ABC9-723F06DE4885}" type="presParOf" srcId="{3E961DA9-5E98-4FA4-BF3C-490FD37073D7}" destId="{B062758B-585A-4490-8407-FEF3B1DB90B9}" srcOrd="0" destOrd="0" presId="urn:microsoft.com/office/officeart/2005/8/layout/pyramid1#2"/>
    <dgm:cxn modelId="{44ACB0C8-08E1-416E-9955-A08C60DB7B70}" type="presParOf" srcId="{3E961DA9-5E98-4FA4-BF3C-490FD37073D7}" destId="{49661384-A28A-4053-8281-AF5C1EBF1EDB}" srcOrd="1" destOrd="0" presId="urn:microsoft.com/office/officeart/2005/8/layout/pyramid1#2"/>
    <dgm:cxn modelId="{271CE79A-7FF5-4902-B869-B55136B86DD9}" type="presParOf" srcId="{8517F7A0-1402-4B99-AF53-F54425413A7C}" destId="{E99719C5-3388-4F57-B89A-E7E9A32C46A8}" srcOrd="2" destOrd="0" presId="urn:microsoft.com/office/officeart/2005/8/layout/pyramid1#2"/>
    <dgm:cxn modelId="{9A71B54D-45A3-46F4-A1DE-67BB738298C6}" type="presParOf" srcId="{E99719C5-3388-4F57-B89A-E7E9A32C46A8}" destId="{AE47EC99-AA7D-49C9-9766-3A6F6CE5D247}" srcOrd="0" destOrd="0" presId="urn:microsoft.com/office/officeart/2005/8/layout/pyramid1#2"/>
    <dgm:cxn modelId="{ACBA7B30-82BA-46AB-A008-82A6309BB5B9}" type="presParOf" srcId="{E99719C5-3388-4F57-B89A-E7E9A32C46A8}" destId="{1F9A895D-79E7-46A0-9DE1-972F0003D825}" srcOrd="1" destOrd="0" presId="urn:microsoft.com/office/officeart/2005/8/layout/pyramid1#2"/>
    <dgm:cxn modelId="{85FAE355-7B55-44FF-B201-7BDFC4BE685C}" type="presParOf" srcId="{8517F7A0-1402-4B99-AF53-F54425413A7C}" destId="{B808ACC5-88F7-4478-98E8-0967BBF2A6AB}" srcOrd="3" destOrd="0" presId="urn:microsoft.com/office/officeart/2005/8/layout/pyramid1#2"/>
    <dgm:cxn modelId="{3609504C-65E0-469F-8737-1064B005120D}" type="presParOf" srcId="{B808ACC5-88F7-4478-98E8-0967BBF2A6AB}" destId="{545DCBAE-BCC5-44F4-94C4-B27F8865F173}" srcOrd="0" destOrd="0" presId="urn:microsoft.com/office/officeart/2005/8/layout/pyramid1#2"/>
    <dgm:cxn modelId="{0223D80D-0A56-42B5-9F34-60E2D14AF35F}" type="presParOf" srcId="{B808ACC5-88F7-4478-98E8-0967BBF2A6AB}" destId="{F05FD7CC-1ED4-4C4A-AD40-A1E606501E1A}" srcOrd="1" destOrd="0" presId="urn:microsoft.com/office/officeart/2005/8/layout/pyramid1#2"/>
    <dgm:cxn modelId="{8AB3646F-0AAE-423F-9B5B-C0D400B01604}" type="presParOf" srcId="{8517F7A0-1402-4B99-AF53-F54425413A7C}" destId="{D4D6F40F-CB28-47B6-985E-7A5E0DA996AD}" srcOrd="4" destOrd="0" presId="urn:microsoft.com/office/officeart/2005/8/layout/pyramid1#2"/>
    <dgm:cxn modelId="{622FFC22-CE08-43DD-A2A9-70137E94FEB2}" type="presParOf" srcId="{D4D6F40F-CB28-47B6-985E-7A5E0DA996AD}" destId="{D03F4772-DC2E-4E78-B803-5F468994C348}" srcOrd="0" destOrd="0" presId="urn:microsoft.com/office/officeart/2005/8/layout/pyramid1#2"/>
    <dgm:cxn modelId="{A7C01366-F18F-4E7A-B9D4-FB0ADC7712EC}" type="presParOf" srcId="{D4D6F40F-CB28-47B6-985E-7A5E0DA996AD}" destId="{DDBC6E4A-F086-4404-9C7A-D7DD5A2B1AA0}" srcOrd="1" destOrd="0" presId="urn:microsoft.com/office/officeart/2005/8/layout/pyramid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948430" cy="4689475"/>
        <a:chOff x="0" y="0"/>
        <a:chExt cx="3948430" cy="4689475"/>
      </a:xfrm>
    </dsp:grpSpPr>
    <dsp:sp modelId="{AD6D71B4-B4CD-425D-8F41-4F041180B5A5}">
      <dsp:nvSpPr>
        <dsp:cNvPr id="3" name="梯形 2"/>
        <dsp:cNvSpPr/>
      </dsp:nvSpPr>
      <dsp:spPr bwMode="white">
        <a:xfrm>
          <a:off x="1579372" y="0"/>
          <a:ext cx="789686" cy="937895"/>
        </a:xfrm>
        <a:prstGeom prst="trapezoid">
          <a:avLst>
            <a:gd name="adj" fmla="val 50000"/>
          </a:avLst>
        </a:prstGeom>
      </dsp:spPr>
      <dsp:style>
        <a:lnRef idx="2">
          <a:schemeClr val="lt1"/>
        </a:lnRef>
        <a:fillRef idx="1">
          <a:schemeClr val="accent2"/>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en-US" altLang="zh-CN" sz="1400" dirty="0">
            <a:solidFill>
              <a:schemeClr val="tx1"/>
            </a:solidFill>
          </a:endParaRPr>
        </a:p>
        <a:p>
          <a:pPr lvl="0">
            <a:lnSpc>
              <a:spcPct val="100000"/>
            </a:lnSpc>
            <a:spcBef>
              <a:spcPct val="0"/>
            </a:spcBef>
            <a:spcAft>
              <a:spcPct val="35000"/>
            </a:spcAft>
          </a:pPr>
          <a:r>
            <a:rPr lang="zh-CN" altLang="en-US" sz="1400" dirty="0">
              <a:solidFill>
                <a:schemeClr val="tx1"/>
              </a:solidFill>
            </a:rPr>
            <a:t>稀缺</a:t>
          </a:r>
          <a:endParaRPr lang="zh-CN" altLang="en-US" sz="2800" dirty="0">
            <a:solidFill>
              <a:schemeClr val="tx1"/>
            </a:solidFill>
          </a:endParaRPr>
        </a:p>
      </dsp:txBody>
      <dsp:txXfrm>
        <a:off x="1579372" y="0"/>
        <a:ext cx="789686" cy="937895"/>
      </dsp:txXfrm>
    </dsp:sp>
    <dsp:sp modelId="{B062758B-585A-4490-8407-FEF3B1DB90B9}">
      <dsp:nvSpPr>
        <dsp:cNvPr id="4" name="梯形 3"/>
        <dsp:cNvSpPr/>
      </dsp:nvSpPr>
      <dsp:spPr bwMode="white">
        <a:xfrm>
          <a:off x="1184529" y="937895"/>
          <a:ext cx="1579372" cy="937895"/>
        </a:xfrm>
        <a:prstGeom prst="trapezoid">
          <a:avLst>
            <a:gd name="adj" fmla="val 42098"/>
          </a:avLst>
        </a:prstGeom>
      </dsp:spPr>
      <dsp:style>
        <a:lnRef idx="2">
          <a:schemeClr val="lt1"/>
        </a:lnRef>
        <a:fillRef idx="1">
          <a:schemeClr val="accent3"/>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a:solidFill>
                <a:schemeClr val="tx1"/>
              </a:solidFill>
            </a:rPr>
            <a:t>优享层</a:t>
          </a:r>
          <a:endParaRPr>
            <a:solidFill>
              <a:schemeClr val="tx1"/>
            </a:solidFill>
          </a:endParaRPr>
        </a:p>
      </dsp:txBody>
      <dsp:txXfrm>
        <a:off x="1184529" y="937895"/>
        <a:ext cx="1579372" cy="937895"/>
      </dsp:txXfrm>
    </dsp:sp>
    <dsp:sp modelId="{AE47EC99-AA7D-49C9-9766-3A6F6CE5D247}">
      <dsp:nvSpPr>
        <dsp:cNvPr id="5" name="梯形 4"/>
        <dsp:cNvSpPr/>
      </dsp:nvSpPr>
      <dsp:spPr bwMode="white">
        <a:xfrm>
          <a:off x="789686" y="1875790"/>
          <a:ext cx="2369058" cy="937895"/>
        </a:xfrm>
        <a:prstGeom prst="trapezoid">
          <a:avLst>
            <a:gd name="adj" fmla="val 42098"/>
          </a:avLst>
        </a:prstGeom>
      </dsp:spPr>
      <dsp:style>
        <a:lnRef idx="2">
          <a:schemeClr val="lt1"/>
        </a:lnRef>
        <a:fillRef idx="1">
          <a:schemeClr val="accent4"/>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价值层</a:t>
          </a:r>
          <a:endParaRPr>
            <a:solidFill>
              <a:schemeClr val="tx1"/>
            </a:solidFill>
          </a:endParaRPr>
        </a:p>
      </dsp:txBody>
      <dsp:txXfrm>
        <a:off x="789686" y="1875790"/>
        <a:ext cx="2369058" cy="937895"/>
      </dsp:txXfrm>
    </dsp:sp>
    <dsp:sp modelId="{545DCBAE-BCC5-44F4-94C4-B27F8865F173}">
      <dsp:nvSpPr>
        <dsp:cNvPr id="6" name="梯形 5"/>
        <dsp:cNvSpPr/>
      </dsp:nvSpPr>
      <dsp:spPr bwMode="white">
        <a:xfrm>
          <a:off x="394843" y="2813685"/>
          <a:ext cx="3158744" cy="937895"/>
        </a:xfrm>
        <a:prstGeom prst="trapezoid">
          <a:avLst>
            <a:gd name="adj" fmla="val 42098"/>
          </a:avLst>
        </a:prstGeom>
      </dsp:spPr>
      <dsp:style>
        <a:lnRef idx="2">
          <a:schemeClr val="lt1"/>
        </a:lnRef>
        <a:fillRef idx="1">
          <a:schemeClr val="accent5"/>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重引导</a:t>
          </a:r>
          <a:endParaRPr>
            <a:solidFill>
              <a:schemeClr val="tx1"/>
            </a:solidFill>
          </a:endParaRPr>
        </a:p>
      </dsp:txBody>
      <dsp:txXfrm>
        <a:off x="394843" y="2813685"/>
        <a:ext cx="3158744" cy="937895"/>
      </dsp:txXfrm>
    </dsp:sp>
    <dsp:sp modelId="{D03F4772-DC2E-4E78-B803-5F468994C348}">
      <dsp:nvSpPr>
        <dsp:cNvPr id="7" name="梯形 6"/>
        <dsp:cNvSpPr/>
      </dsp:nvSpPr>
      <dsp:spPr bwMode="white">
        <a:xfrm>
          <a:off x="0" y="3751580"/>
          <a:ext cx="3948430" cy="937895"/>
        </a:xfrm>
        <a:prstGeom prst="trapezoid">
          <a:avLst>
            <a:gd name="adj" fmla="val 42098"/>
          </a:avLst>
        </a:prstGeom>
      </dsp:spPr>
      <dsp:style>
        <a:lnRef idx="2">
          <a:schemeClr val="lt1"/>
        </a:lnRef>
        <a:fillRef idx="1">
          <a:schemeClr val="accent6"/>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低门槛</a:t>
          </a:r>
          <a:endParaRPr>
            <a:solidFill>
              <a:schemeClr val="tx1"/>
            </a:solidFill>
          </a:endParaRPr>
        </a:p>
      </dsp:txBody>
      <dsp:txXfrm>
        <a:off x="0" y="3751580"/>
        <a:ext cx="3948430" cy="93789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2">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9EEE-3E5A-A947-A29B-6AEBF114206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3D72D-2ED6-B046-86CF-D42ED2948FE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963D72D-2ED6-B046-86CF-D42ED2948FE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tags" Target="../tags/tag49.xml"/><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tags" Target="../tags/tag50.xml"/><Relationship Id="rId6"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tags" Target="../tags/tag53.xml"/><Relationship Id="rId3"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645920"/>
            <a:ext cx="7315200" cy="109728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西山温泉体育公园</a:t>
            </a:r>
          </a:p>
          <a:p>
            <a:r>
              <a:t>非雪季运营系统项目汇报</a:t>
            </a:r>
          </a:p>
        </p:txBody>
      </p:sp>
      <p:sp>
        <p:nvSpPr>
          <p:cNvPr id="3" name="TextBox 2"/>
          <p:cNvSpPr txBox="1"/>
          <p:nvPr/>
        </p:nvSpPr>
        <p:spPr>
          <a:xfrm>
            <a:off x="914400" y="2926080"/>
            <a:ext cx="7315200" cy="548640"/>
          </a:xfrm>
          <a:prstGeom prst="rect">
            <a:avLst/>
          </a:prstGeom>
          <a:noFill/>
        </p:spPr>
        <p:txBody>
          <a:bodyPr wrap="none">
            <a:spAutoFit/>
          </a:bodyPr>
          <a:lstStyle/>
          <a:p>
            <a:pPr algn="ctr">
              <a:defRPr sz="2800">
                <a:solidFill>
                  <a:srgbClr val="595959"/>
                </a:solidFill>
                <a:latin typeface="WenQuanYi Zen Hei"/>
              </a:defRPr>
            </a:pPr>
            <a:r>
              <a:rPr>
                <a:latin typeface="WenQuanYi Zen Hei"/>
              </a:rPr>
              <a:t>北京胜达讯科技有限公司</a:t>
            </a:r>
          </a:p>
        </p:txBody>
      </p:sp>
      <p:sp>
        <p:nvSpPr>
          <p:cNvPr id="4" name="TextBox 3"/>
          <p:cNvSpPr txBox="1"/>
          <p:nvPr/>
        </p:nvSpPr>
        <p:spPr>
          <a:xfrm>
            <a:off x="914400" y="3657600"/>
            <a:ext cx="7315200" cy="457200"/>
          </a:xfrm>
          <a:prstGeom prst="rect">
            <a:avLst/>
          </a:prstGeom>
          <a:noFill/>
        </p:spPr>
        <p:txBody>
          <a:bodyPr wrap="none">
            <a:spAutoFit/>
          </a:bodyPr>
          <a:lstStyle/>
          <a:p>
            <a:pPr algn="ctr">
              <a:defRPr sz="1800">
                <a:solidFill>
                  <a:srgbClr val="595959"/>
                </a:solidFill>
                <a:latin typeface="WenQuanYi Zen Hei"/>
              </a:defRPr>
            </a:pPr>
            <a:r>
              <a:rPr>
                <a:latin typeface="WenQuanYi Zen Hei"/>
              </a:rPr>
              <a:t>2023年11月</a:t>
            </a:r>
          </a:p>
        </p:txBody>
      </p:sp>
    </p:spTree>
  </p:cSld>
  <p:clrMapOvr>
    <a:masterClrMapping/>
  </p:clrMapOvr>
</p:sld>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645920"/>
            <a:ext cx="7315200" cy="109728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西山温泉体育公园</a:t>
            </a:r>
          </a:p>
          <a:p>
            <a:r>
              <a:t>非雪季运营系统项目汇报</a:t>
            </a:r>
          </a:p>
        </p:txBody>
      </p:sp>
      <p:sp>
        <p:nvSpPr>
          <p:cNvPr id="3" name="TextBox 2"/>
          <p:cNvSpPr txBox="1"/>
          <p:nvPr/>
        </p:nvSpPr>
        <p:spPr>
          <a:xfrm>
            <a:off x="914400" y="2926080"/>
            <a:ext cx="7315200" cy="548640"/>
          </a:xfrm>
          <a:prstGeom prst="rect">
            <a:avLst/>
          </a:prstGeom>
          <a:noFill/>
        </p:spPr>
        <p:txBody>
          <a:bodyPr wrap="none">
            <a:spAutoFit/>
          </a:bodyPr>
          <a:lstStyle/>
          <a:p>
            <a:pPr algn="ctr">
              <a:defRPr sz="2800">
                <a:solidFill>
                  <a:srgbClr val="595959"/>
                </a:solidFill>
                <a:latin typeface="WenQuanYi Zen Hei"/>
              </a:defRPr>
            </a:pPr>
            <a:r>
              <a:rPr>
                <a:latin typeface="WenQuanYi Zen Hei"/>
              </a:rPr>
              <a:t>北京胜达讯科技有限公司</a:t>
            </a:r>
          </a:p>
        </p:txBody>
      </p:sp>
      <p:sp>
        <p:nvSpPr>
          <p:cNvPr id="4" name="TextBox 3"/>
          <p:cNvSpPr txBox="1"/>
          <p:nvPr/>
        </p:nvSpPr>
        <p:spPr>
          <a:xfrm>
            <a:off x="914400" y="3657600"/>
            <a:ext cx="7315200" cy="457200"/>
          </a:xfrm>
          <a:prstGeom prst="rect">
            <a:avLst/>
          </a:prstGeom>
          <a:noFill/>
        </p:spPr>
        <p:txBody>
          <a:bodyPr wrap="none">
            <a:spAutoFit/>
          </a:bodyPr>
          <a:lstStyle/>
          <a:p>
            <a:pPr algn="ctr">
              <a:defRPr sz="1800">
                <a:solidFill>
                  <a:srgbClr val="595959"/>
                </a:solidFill>
                <a:latin typeface="WenQuanYi Zen Hei"/>
              </a:defRPr>
            </a:pPr>
            <a:r>
              <a:rPr>
                <a:latin typeface="WenQuanYi Zen Hei"/>
              </a:rPr>
              <a:t>2023年11月</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管理模式</a:t>
            </a:r>
          </a:p>
          <a:p>
            <a:pPr>
              <a:spcAft>
                <a:spcPts val="400"/>
              </a:spcAft>
              <a:defRPr sz="1400">
                <a:latin typeface="WenQuanYi Zen Hei"/>
              </a:defRPr>
            </a:pPr>
            <a:r>
              <a:rPr>
                <a:latin typeface="WenQuanYi Zen Hei"/>
              </a:rPr>
              <a:t>• 敏捷开发模式（Scrum）</a:t>
            </a:r>
          </a:p>
          <a:p>
            <a:pPr>
              <a:spcAft>
                <a:spcPts val="400"/>
              </a:spcAft>
              <a:defRPr sz="1400">
                <a:latin typeface="WenQuanYi Zen Hei"/>
              </a:defRPr>
            </a:pPr>
            <a:r>
              <a:rPr>
                <a:latin typeface="WenQuanYi Zen Hei"/>
              </a:rPr>
              <a:t>• 两周一个迭代周期</a:t>
            </a:r>
          </a:p>
          <a:p>
            <a:pPr>
              <a:spcAft>
                <a:spcPts val="400"/>
              </a:spcAft>
              <a:defRPr sz="1400">
                <a:latin typeface="WenQuanYi Zen Hei"/>
              </a:defRPr>
            </a:pPr>
            <a:r>
              <a:rPr>
                <a:latin typeface="WenQuanYi Zen Hei"/>
              </a:rPr>
              <a:t>• 每周三定期项目例会</a:t>
            </a:r>
          </a:p>
          <a:p>
            <a:pPr>
              <a:spcAft>
                <a:spcPts val="400"/>
              </a:spcAft>
              <a:defRPr sz="1400">
                <a:latin typeface="WenQuanYi Zen Hei"/>
              </a:defRPr>
            </a:pPr>
            <a:r>
              <a:rPr>
                <a:latin typeface="WenQuanYi Zen Hei"/>
              </a:rPr>
              <a:t>• 每周提交工作周报（共37份周报）</a:t>
            </a:r>
          </a:p>
          <a:p>
            <a:pPr>
              <a:spcAft>
                <a:spcPts val="400"/>
              </a:spcAft>
              <a:defRPr sz="1400">
                <a:latin typeface="WenQuanYi Zen Hei"/>
              </a:defRPr>
            </a:pPr>
            <a:r>
              <a:rPr>
                <a:latin typeface="WenQuanYi Zen Hei"/>
              </a:rPr>
              <a:t>• 关键节点召开专项会议（共9次会议）</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项目组成员</a:t>
            </a:r>
          </a:p>
          <a:p>
            <a:pPr>
              <a:spcAft>
                <a:spcPts val="400"/>
              </a:spcAft>
              <a:defRPr sz="1400">
                <a:latin typeface="WenQuanYi Zen Hei"/>
              </a:defRPr>
            </a:pPr>
            <a:r>
              <a:rPr>
                <a:latin typeface="WenQuanYi Zen Hei"/>
              </a:rPr>
              <a:t>• 项目经理：1人（整体协调与客户沟通）</a:t>
            </a:r>
          </a:p>
          <a:p>
            <a:pPr>
              <a:spcAft>
                <a:spcPts val="400"/>
              </a:spcAft>
              <a:defRPr sz="1400">
                <a:latin typeface="WenQuanYi Zen Hei"/>
              </a:defRPr>
            </a:pPr>
            <a:r>
              <a:rPr>
                <a:latin typeface="WenQuanYi Zen Hei"/>
              </a:rPr>
              <a:t>• 系统架构师：1人（技术方案设计）</a:t>
            </a:r>
          </a:p>
          <a:p>
            <a:pPr>
              <a:spcAft>
                <a:spcPts val="400"/>
              </a:spcAft>
              <a:defRPr sz="1400">
                <a:latin typeface="WenQuanYi Zen Hei"/>
              </a:defRPr>
            </a:pPr>
            <a:r>
              <a:rPr>
                <a:latin typeface="WenQuanYi Zen Hei"/>
              </a:rPr>
              <a:t>• 前端开发：2人（小程序 + 管理后台）</a:t>
            </a:r>
          </a:p>
          <a:p>
            <a:pPr>
              <a:spcAft>
                <a:spcPts val="400"/>
              </a:spcAft>
              <a:defRPr sz="1400">
                <a:latin typeface="WenQuanYi Zen Hei"/>
              </a:defRPr>
            </a:pPr>
            <a:r>
              <a:rPr>
                <a:latin typeface="WenQuanYi Zen Hei"/>
              </a:rPr>
              <a:t>• 后端开发：3人（核心业务逻辑）</a:t>
            </a:r>
          </a:p>
          <a:p>
            <a:pPr>
              <a:spcAft>
                <a:spcPts val="400"/>
              </a:spcAft>
              <a:defRPr sz="1400">
                <a:latin typeface="WenQuanYi Zen Hei"/>
              </a:defRPr>
            </a:pPr>
            <a:r>
              <a:rPr>
                <a:latin typeface="WenQuanYi Zen Hei"/>
              </a:rPr>
              <a:t>• 测试工程师：2人（功能测试 + 性能测试）</a:t>
            </a:r>
          </a:p>
          <a:p>
            <a:pPr>
              <a:spcAft>
                <a:spcPts val="400"/>
              </a:spcAft>
              <a:defRPr sz="1400">
                <a:latin typeface="WenQuanYi Zen Hei"/>
              </a:defRPr>
            </a:pPr>
            <a:r>
              <a:rPr>
                <a:latin typeface="WenQuanYi Zen Hei"/>
              </a:rPr>
              <a:t>• UI设计师：1人（界面设计与优化）</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沟通机制</a:t>
            </a:r>
          </a:p>
          <a:p>
            <a:pPr>
              <a:spcAft>
                <a:spcPts val="400"/>
              </a:spcAft>
              <a:defRPr sz="1400">
                <a:latin typeface="WenQuanYi Zen Hei"/>
              </a:defRPr>
            </a:pPr>
            <a:r>
              <a:rPr>
                <a:latin typeface="WenQuanYi Zen Hei"/>
              </a:rPr>
              <a:t>• 周例会：每周三项目汇报与问题讨论</a:t>
            </a:r>
          </a:p>
          <a:p>
            <a:pPr>
              <a:spcAft>
                <a:spcPts val="400"/>
              </a:spcAft>
              <a:defRPr sz="1400">
                <a:latin typeface="WenQuanYi Zen Hei"/>
              </a:defRPr>
            </a:pPr>
            <a:r>
              <a:rPr>
                <a:latin typeface="WenQuanYi Zen Hei"/>
              </a:rPr>
              <a:t>• 周报制度：每周五提交工作周报</a:t>
            </a:r>
          </a:p>
          <a:p>
            <a:pPr>
              <a:spcAft>
                <a:spcPts val="400"/>
              </a:spcAft>
              <a:defRPr sz="1400">
                <a:latin typeface="WenQuanYi Zen Hei"/>
              </a:defRPr>
            </a:pPr>
            <a:r>
              <a:rPr>
                <a:latin typeface="WenQuanYi Zen Hei"/>
              </a:rPr>
              <a:t>• 会议纪要：重要会议形成文档记录</a:t>
            </a:r>
          </a:p>
          <a:p>
            <a:pPr>
              <a:spcAft>
                <a:spcPts val="400"/>
              </a:spcAft>
              <a:defRPr sz="1400">
                <a:latin typeface="WenQuanYi Zen Hei"/>
              </a:defRPr>
            </a:pPr>
            <a:r>
              <a:rPr>
                <a:latin typeface="WenQuanYi Zen Hei"/>
              </a:rPr>
              <a:t>• 即时沟通：企业微信群日常交流</a:t>
            </a:r>
          </a:p>
          <a:p>
            <a:pPr>
              <a:spcAft>
                <a:spcPts val="400"/>
              </a:spcAft>
              <a:defRPr sz="1400">
                <a:latin typeface="WenQuanYi Zen Hei"/>
              </a:defRPr>
            </a:pPr>
            <a:r>
              <a:rPr>
                <a:latin typeface="WenQuanYi Zen Hei"/>
              </a:rPr>
              <a:t>• 需求确认：与客户定期需求评审</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管理模式</a:t>
            </a:r>
          </a:p>
          <a:p>
            <a:pPr>
              <a:spcAft>
                <a:spcPts val="400"/>
              </a:spcAft>
              <a:defRPr sz="1400">
                <a:latin typeface="WenQuanYi Zen Hei"/>
              </a:defRPr>
            </a:pPr>
            <a:r>
              <a:rPr>
                <a:latin typeface="WenQuanYi Zen Hei"/>
              </a:rPr>
              <a:t>• 敏捷开发模式（Scrum）</a:t>
            </a:r>
          </a:p>
          <a:p>
            <a:pPr>
              <a:spcAft>
                <a:spcPts val="400"/>
              </a:spcAft>
              <a:defRPr sz="1400">
                <a:latin typeface="WenQuanYi Zen Hei"/>
              </a:defRPr>
            </a:pPr>
            <a:r>
              <a:rPr>
                <a:latin typeface="WenQuanYi Zen Hei"/>
              </a:rPr>
              <a:t>• 两周一个迭代周期</a:t>
            </a:r>
          </a:p>
          <a:p>
            <a:pPr>
              <a:spcAft>
                <a:spcPts val="400"/>
              </a:spcAft>
              <a:defRPr sz="1400">
                <a:latin typeface="WenQuanYi Zen Hei"/>
              </a:defRPr>
            </a:pPr>
            <a:r>
              <a:rPr>
                <a:latin typeface="WenQuanYi Zen Hei"/>
              </a:rPr>
              <a:t>• 每周三定期项目例会</a:t>
            </a:r>
          </a:p>
          <a:p>
            <a:pPr>
              <a:spcAft>
                <a:spcPts val="400"/>
              </a:spcAft>
              <a:defRPr sz="1400">
                <a:latin typeface="WenQuanYi Zen Hei"/>
              </a:defRPr>
            </a:pPr>
            <a:r>
              <a:rPr>
                <a:latin typeface="WenQuanYi Zen Hei"/>
              </a:rPr>
              <a:t>• 每周提交工作周报（共37份周报）</a:t>
            </a:r>
          </a:p>
          <a:p>
            <a:pPr>
              <a:spcAft>
                <a:spcPts val="400"/>
              </a:spcAft>
              <a:defRPr sz="1400">
                <a:latin typeface="WenQuanYi Zen Hei"/>
              </a:defRPr>
            </a:pPr>
            <a:r>
              <a:rPr>
                <a:latin typeface="WenQuanYi Zen Hei"/>
              </a:rPr>
              <a:t>• 关键节点召开专项会议（共9次会议）</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项目组成员</a:t>
            </a:r>
          </a:p>
          <a:p>
            <a:pPr>
              <a:spcAft>
                <a:spcPts val="400"/>
              </a:spcAft>
              <a:defRPr sz="1400">
                <a:latin typeface="WenQuanYi Zen Hei"/>
              </a:defRPr>
            </a:pPr>
            <a:r>
              <a:rPr>
                <a:latin typeface="WenQuanYi Zen Hei"/>
              </a:rPr>
              <a:t>• 项目经理：1人（整体协调与客户沟通）</a:t>
            </a:r>
          </a:p>
          <a:p>
            <a:pPr>
              <a:spcAft>
                <a:spcPts val="400"/>
              </a:spcAft>
              <a:defRPr sz="1400">
                <a:latin typeface="WenQuanYi Zen Hei"/>
              </a:defRPr>
            </a:pPr>
            <a:r>
              <a:rPr>
                <a:latin typeface="WenQuanYi Zen Hei"/>
              </a:rPr>
              <a:t>• 系统架构师：1人（技术方案设计）</a:t>
            </a:r>
          </a:p>
          <a:p>
            <a:pPr>
              <a:spcAft>
                <a:spcPts val="400"/>
              </a:spcAft>
              <a:defRPr sz="1400">
                <a:latin typeface="WenQuanYi Zen Hei"/>
              </a:defRPr>
            </a:pPr>
            <a:r>
              <a:rPr>
                <a:latin typeface="WenQuanYi Zen Hei"/>
              </a:rPr>
              <a:t>• 前端开发：2人（小程序 + 管理后台）</a:t>
            </a:r>
          </a:p>
          <a:p>
            <a:pPr>
              <a:spcAft>
                <a:spcPts val="400"/>
              </a:spcAft>
              <a:defRPr sz="1400">
                <a:latin typeface="WenQuanYi Zen Hei"/>
              </a:defRPr>
            </a:pPr>
            <a:r>
              <a:rPr>
                <a:latin typeface="WenQuanYi Zen Hei"/>
              </a:rPr>
              <a:t>• 后端开发：3人（核心业务逻辑）</a:t>
            </a:r>
          </a:p>
          <a:p>
            <a:pPr>
              <a:spcAft>
                <a:spcPts val="400"/>
              </a:spcAft>
              <a:defRPr sz="1400">
                <a:latin typeface="WenQuanYi Zen Hei"/>
              </a:defRPr>
            </a:pPr>
            <a:r>
              <a:rPr>
                <a:latin typeface="WenQuanYi Zen Hei"/>
              </a:rPr>
              <a:t>• 测试工程师：2人（功能测试 + 性能测试）</a:t>
            </a:r>
          </a:p>
          <a:p>
            <a:pPr>
              <a:spcAft>
                <a:spcPts val="400"/>
              </a:spcAft>
              <a:defRPr sz="1400">
                <a:latin typeface="WenQuanYi Zen Hei"/>
              </a:defRPr>
            </a:pPr>
            <a:r>
              <a:rPr>
                <a:latin typeface="WenQuanYi Zen Hei"/>
              </a:rPr>
              <a:t>• UI设计师：1人（界面设计与优化）</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沟通机制</a:t>
            </a:r>
          </a:p>
          <a:p>
            <a:pPr>
              <a:spcAft>
                <a:spcPts val="400"/>
              </a:spcAft>
              <a:defRPr sz="1400">
                <a:latin typeface="WenQuanYi Zen Hei"/>
              </a:defRPr>
            </a:pPr>
            <a:r>
              <a:rPr>
                <a:latin typeface="WenQuanYi Zen Hei"/>
              </a:rPr>
              <a:t>• 周例会：每周三项目汇报与问题讨论</a:t>
            </a:r>
          </a:p>
          <a:p>
            <a:pPr>
              <a:spcAft>
                <a:spcPts val="400"/>
              </a:spcAft>
              <a:defRPr sz="1400">
                <a:latin typeface="WenQuanYi Zen Hei"/>
              </a:defRPr>
            </a:pPr>
            <a:r>
              <a:rPr>
                <a:latin typeface="WenQuanYi Zen Hei"/>
              </a:rPr>
              <a:t>• 周报制度：每周五提交工作周报</a:t>
            </a:r>
          </a:p>
          <a:p>
            <a:pPr>
              <a:spcAft>
                <a:spcPts val="400"/>
              </a:spcAft>
              <a:defRPr sz="1400">
                <a:latin typeface="WenQuanYi Zen Hei"/>
              </a:defRPr>
            </a:pPr>
            <a:r>
              <a:rPr>
                <a:latin typeface="WenQuanYi Zen Hei"/>
              </a:rPr>
              <a:t>• 会议纪要：重要会议形成文档记录</a:t>
            </a:r>
          </a:p>
          <a:p>
            <a:pPr>
              <a:spcAft>
                <a:spcPts val="400"/>
              </a:spcAft>
              <a:defRPr sz="1400">
                <a:latin typeface="WenQuanYi Zen Hei"/>
              </a:defRPr>
            </a:pPr>
            <a:r>
              <a:rPr>
                <a:latin typeface="WenQuanYi Zen Hei"/>
              </a:rPr>
              <a:t>• 即时沟通：企业微信群日常交流</a:t>
            </a:r>
          </a:p>
          <a:p>
            <a:pPr>
              <a:spcAft>
                <a:spcPts val="400"/>
              </a:spcAft>
              <a:defRPr sz="1400">
                <a:latin typeface="WenQuanYi Zen Hei"/>
              </a:defRPr>
            </a:pPr>
            <a:r>
              <a:rPr>
                <a:latin typeface="WenQuanYi Zen Hei"/>
              </a:rPr>
              <a:t>• 需求确认：与客户定期需求评审</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进度计划与里程碑</a:t>
            </a:r>
          </a:p>
          <a:p>
            <a:pPr>
              <a:spcAft>
                <a:spcPts val="400"/>
              </a:spcAft>
              <a:defRPr sz="1400">
                <a:latin typeface="WenQuanYi Zen Hei"/>
              </a:defRPr>
            </a:pPr>
          </a:p>
          <a:p>
            <a:pPr>
              <a:spcAft>
                <a:spcPts val="400"/>
              </a:spcAft>
              <a:defRPr sz="1400">
                <a:latin typeface="WenQuanYi Zen Hei"/>
              </a:defRPr>
            </a:pPr>
            <a:r>
              <a:rPr>
                <a:latin typeface="WenQuanYi Zen Hei"/>
              </a:rPr>
              <a:t>第一阶段：需求调研与设计（2023年4-5月）</a:t>
            </a:r>
          </a:p>
          <a:p>
            <a:pPr>
              <a:spcAft>
                <a:spcPts val="400"/>
              </a:spcAft>
              <a:defRPr sz="1400">
                <a:latin typeface="WenQuanYi Zen Hei"/>
              </a:defRPr>
            </a:pPr>
            <a:r>
              <a:rPr>
                <a:latin typeface="WenQuanYi Zen Hei"/>
              </a:rPr>
              <a:t>• 4月25日：项目启动会</a:t>
            </a:r>
          </a:p>
          <a:p>
            <a:pPr>
              <a:spcAft>
                <a:spcPts val="400"/>
              </a:spcAft>
              <a:defRPr sz="1400">
                <a:latin typeface="WenQuanYi Zen Hei"/>
              </a:defRPr>
            </a:pPr>
            <a:r>
              <a:rPr>
                <a:latin typeface="WenQuanYi Zen Hei"/>
              </a:rPr>
              <a:t>• 5月17日：需求评审会</a:t>
            </a:r>
          </a:p>
          <a:p>
            <a:pPr>
              <a:spcAft>
                <a:spcPts val="400"/>
              </a:spcAft>
              <a:defRPr sz="1400">
                <a:latin typeface="WenQuanYi Zen Hei"/>
              </a:defRPr>
            </a:pPr>
            <a:r>
              <a:rPr>
                <a:latin typeface="WenQuanYi Zen Hei"/>
              </a:rPr>
              <a:t>• 5月30日：系统设计评审</a:t>
            </a:r>
          </a:p>
          <a:p>
            <a:pPr>
              <a:spcAft>
                <a:spcPts val="400"/>
              </a:spcAft>
              <a:defRPr sz="1400">
                <a:latin typeface="WenQuanYi Zen Hei"/>
              </a:defRPr>
            </a:pPr>
            <a:r>
              <a:rPr>
                <a:latin typeface="WenQuanYi Zen Hei"/>
              </a:rPr>
              <a:t>• 交付物：需求规格说明书、系统设计文档</a:t>
            </a:r>
          </a:p>
          <a:p>
            <a:pPr>
              <a:spcAft>
                <a:spcPts val="400"/>
              </a:spcAft>
              <a:defRPr sz="1400">
                <a:latin typeface="WenQuanYi Zen Hei"/>
              </a:defRPr>
            </a:pPr>
          </a:p>
          <a:p>
            <a:pPr>
              <a:spcAft>
                <a:spcPts val="400"/>
              </a:spcAft>
              <a:defRPr sz="1400">
                <a:latin typeface="WenQuanYi Zen Hei"/>
              </a:defRPr>
            </a:pPr>
            <a:r>
              <a:rPr>
                <a:latin typeface="WenQuanYi Zen Hei"/>
              </a:rPr>
              <a:t>第二阶段：开发实施（2023年6-9月）</a:t>
            </a:r>
          </a:p>
          <a:p>
            <a:pPr>
              <a:spcAft>
                <a:spcPts val="400"/>
              </a:spcAft>
              <a:defRPr sz="1400">
                <a:latin typeface="WenQuanYi Zen Hei"/>
              </a:defRPr>
            </a:pPr>
            <a:r>
              <a:rPr>
                <a:latin typeface="WenQuanYi Zen Hei"/>
              </a:rPr>
              <a:t>• 6-7月：核心功能开发</a:t>
            </a:r>
          </a:p>
          <a:p>
            <a:pPr>
              <a:spcAft>
                <a:spcPts val="400"/>
              </a:spcAft>
              <a:defRPr sz="1400">
                <a:latin typeface="WenQuanYi Zen Hei"/>
              </a:defRPr>
            </a:pPr>
            <a:r>
              <a:rPr>
                <a:latin typeface="WenQuanYi Zen Hei"/>
              </a:rPr>
              <a:t>• 8月：系统集成与联调</a:t>
            </a:r>
          </a:p>
          <a:p>
            <a:pPr>
              <a:spcAft>
                <a:spcPts val="400"/>
              </a:spcAft>
              <a:defRPr sz="1400">
                <a:latin typeface="WenQuanYi Zen Hei"/>
              </a:defRPr>
            </a:pPr>
            <a:r>
              <a:rPr>
                <a:latin typeface="WenQuanYi Zen Hei"/>
              </a:rPr>
              <a:t>• 9月：功能测试与bug修复</a:t>
            </a:r>
          </a:p>
          <a:p>
            <a:pPr>
              <a:spcAft>
                <a:spcPts val="400"/>
              </a:spcAft>
              <a:defRPr sz="1400">
                <a:latin typeface="WenQuanYi Zen Hei"/>
              </a:defRPr>
            </a:pPr>
            <a:r>
              <a:rPr>
                <a:latin typeface="WenQuanYi Zen Hei"/>
              </a:rPr>
              <a:t>• 交付物：系统代码、测试报告</a:t>
            </a:r>
          </a:p>
          <a:p>
            <a:pPr>
              <a:spcAft>
                <a:spcPts val="400"/>
              </a:spcAft>
              <a:defRPr sz="1400">
                <a:latin typeface="WenQuanYi Zen Hei"/>
              </a:defRPr>
            </a:pPr>
          </a:p>
          <a:p>
            <a:pPr>
              <a:spcAft>
                <a:spcPts val="400"/>
              </a:spcAft>
              <a:defRPr sz="1400">
                <a:latin typeface="WenQuanYi Zen Hei"/>
              </a:defRPr>
            </a:pPr>
            <a:r>
              <a:rPr>
                <a:latin typeface="WenQuanYi Zen Hei"/>
              </a:rPr>
              <a:t>第三阶段：测试优化（2023年10-11月）</a:t>
            </a:r>
          </a:p>
          <a:p>
            <a:pPr>
              <a:spcAft>
                <a:spcPts val="400"/>
              </a:spcAft>
              <a:defRPr sz="1400">
                <a:latin typeface="WenQuanYi Zen Hei"/>
              </a:defRPr>
            </a:pPr>
            <a:r>
              <a:rPr>
                <a:latin typeface="WenQuanYi Zen Hei"/>
              </a:rPr>
              <a:t>• 10月11日：系统测试评审</a:t>
            </a:r>
          </a:p>
          <a:p>
            <a:pPr>
              <a:spcAft>
                <a:spcPts val="400"/>
              </a:spcAft>
              <a:defRPr sz="1400">
                <a:latin typeface="WenQuanYi Zen Hei"/>
              </a:defRPr>
            </a:pPr>
            <a:r>
              <a:rPr>
                <a:latin typeface="WenQuanYi Zen Hei"/>
              </a:rPr>
              <a:t>• 10月18日：UAT用户验收测试</a:t>
            </a:r>
          </a:p>
          <a:p>
            <a:pPr>
              <a:spcAft>
                <a:spcPts val="400"/>
              </a:spcAft>
              <a:defRPr sz="1400">
                <a:latin typeface="WenQuanYi Zen Hei"/>
              </a:defRPr>
            </a:pPr>
            <a:r>
              <a:rPr>
                <a:latin typeface="WenQuanYi Zen Hei"/>
              </a:rPr>
              <a:t>• 11月：性能优化与问题修复</a:t>
            </a:r>
          </a:p>
          <a:p>
            <a:pPr>
              <a:spcAft>
                <a:spcPts val="400"/>
              </a:spcAft>
              <a:defRPr sz="1400">
                <a:latin typeface="WenQuanYi Zen Hei"/>
              </a:defRPr>
            </a:pPr>
            <a:r>
              <a:rPr>
                <a:latin typeface="WenQuanYi Zen Hei"/>
              </a:rPr>
              <a:t>• 交付物：测试报告、优化方案</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进度计划与里程碑</a:t>
            </a:r>
          </a:p>
          <a:p>
            <a:pPr>
              <a:spcAft>
                <a:spcPts val="400"/>
              </a:spcAft>
              <a:defRPr sz="1400">
                <a:latin typeface="WenQuanYi Zen Hei"/>
              </a:defRPr>
            </a:pPr>
          </a:p>
          <a:p>
            <a:pPr>
              <a:spcAft>
                <a:spcPts val="400"/>
              </a:spcAft>
              <a:defRPr sz="1400">
                <a:latin typeface="WenQuanYi Zen Hei"/>
              </a:defRPr>
            </a:pPr>
            <a:r>
              <a:rPr>
                <a:latin typeface="WenQuanYi Zen Hei"/>
              </a:rPr>
              <a:t>第一阶段：需求调研与设计（2023年4-5月）</a:t>
            </a:r>
          </a:p>
          <a:p>
            <a:pPr>
              <a:spcAft>
                <a:spcPts val="400"/>
              </a:spcAft>
              <a:defRPr sz="1400">
                <a:latin typeface="WenQuanYi Zen Hei"/>
              </a:defRPr>
            </a:pPr>
            <a:r>
              <a:rPr>
                <a:latin typeface="WenQuanYi Zen Hei"/>
              </a:rPr>
              <a:t>• 4月25日：项目启动会</a:t>
            </a:r>
          </a:p>
          <a:p>
            <a:pPr>
              <a:spcAft>
                <a:spcPts val="400"/>
              </a:spcAft>
              <a:defRPr sz="1400">
                <a:latin typeface="WenQuanYi Zen Hei"/>
              </a:defRPr>
            </a:pPr>
            <a:r>
              <a:rPr>
                <a:latin typeface="WenQuanYi Zen Hei"/>
              </a:rPr>
              <a:t>• 5月17日：需求评审会</a:t>
            </a:r>
          </a:p>
          <a:p>
            <a:pPr>
              <a:spcAft>
                <a:spcPts val="400"/>
              </a:spcAft>
              <a:defRPr sz="1400">
                <a:latin typeface="WenQuanYi Zen Hei"/>
              </a:defRPr>
            </a:pPr>
            <a:r>
              <a:rPr>
                <a:latin typeface="WenQuanYi Zen Hei"/>
              </a:rPr>
              <a:t>• 5月30日：系统设计评审</a:t>
            </a:r>
          </a:p>
          <a:p>
            <a:pPr>
              <a:spcAft>
                <a:spcPts val="400"/>
              </a:spcAft>
              <a:defRPr sz="1400">
                <a:latin typeface="WenQuanYi Zen Hei"/>
              </a:defRPr>
            </a:pPr>
            <a:r>
              <a:rPr>
                <a:latin typeface="WenQuanYi Zen Hei"/>
              </a:rPr>
              <a:t>• 交付物：需求规格说明书、系统设计文档</a:t>
            </a:r>
          </a:p>
          <a:p>
            <a:pPr>
              <a:spcAft>
                <a:spcPts val="400"/>
              </a:spcAft>
              <a:defRPr sz="1400">
                <a:latin typeface="WenQuanYi Zen Hei"/>
              </a:defRPr>
            </a:pPr>
          </a:p>
          <a:p>
            <a:pPr>
              <a:spcAft>
                <a:spcPts val="400"/>
              </a:spcAft>
              <a:defRPr sz="1400">
                <a:latin typeface="WenQuanYi Zen Hei"/>
              </a:defRPr>
            </a:pPr>
            <a:r>
              <a:rPr>
                <a:latin typeface="WenQuanYi Zen Hei"/>
              </a:rPr>
              <a:t>第二阶段：开发实施（2023年6-9月）</a:t>
            </a:r>
          </a:p>
          <a:p>
            <a:pPr>
              <a:spcAft>
                <a:spcPts val="400"/>
              </a:spcAft>
              <a:defRPr sz="1400">
                <a:latin typeface="WenQuanYi Zen Hei"/>
              </a:defRPr>
            </a:pPr>
            <a:r>
              <a:rPr>
                <a:latin typeface="WenQuanYi Zen Hei"/>
              </a:rPr>
              <a:t>• 6-7月：核心功能开发</a:t>
            </a:r>
          </a:p>
          <a:p>
            <a:pPr>
              <a:spcAft>
                <a:spcPts val="400"/>
              </a:spcAft>
              <a:defRPr sz="1400">
                <a:latin typeface="WenQuanYi Zen Hei"/>
              </a:defRPr>
            </a:pPr>
            <a:r>
              <a:rPr>
                <a:latin typeface="WenQuanYi Zen Hei"/>
              </a:rPr>
              <a:t>• 8月：系统集成与联调</a:t>
            </a:r>
          </a:p>
          <a:p>
            <a:pPr>
              <a:spcAft>
                <a:spcPts val="400"/>
              </a:spcAft>
              <a:defRPr sz="1400">
                <a:latin typeface="WenQuanYi Zen Hei"/>
              </a:defRPr>
            </a:pPr>
            <a:r>
              <a:rPr>
                <a:latin typeface="WenQuanYi Zen Hei"/>
              </a:rPr>
              <a:t>• 9月：功能测试与bug修复</a:t>
            </a:r>
          </a:p>
          <a:p>
            <a:pPr>
              <a:spcAft>
                <a:spcPts val="400"/>
              </a:spcAft>
              <a:defRPr sz="1400">
                <a:latin typeface="WenQuanYi Zen Hei"/>
              </a:defRPr>
            </a:pPr>
            <a:r>
              <a:rPr>
                <a:latin typeface="WenQuanYi Zen Hei"/>
              </a:rPr>
              <a:t>• 交付物：系统代码、测试报告</a:t>
            </a:r>
          </a:p>
          <a:p>
            <a:pPr>
              <a:spcAft>
                <a:spcPts val="400"/>
              </a:spcAft>
              <a:defRPr sz="1400">
                <a:latin typeface="WenQuanYi Zen Hei"/>
              </a:defRPr>
            </a:pPr>
          </a:p>
          <a:p>
            <a:pPr>
              <a:spcAft>
                <a:spcPts val="400"/>
              </a:spcAft>
              <a:defRPr sz="1400">
                <a:latin typeface="WenQuanYi Zen Hei"/>
              </a:defRPr>
            </a:pPr>
            <a:r>
              <a:rPr>
                <a:latin typeface="WenQuanYi Zen Hei"/>
              </a:rPr>
              <a:t>第三阶段：测试优化（2023年10-11月）</a:t>
            </a:r>
          </a:p>
          <a:p>
            <a:pPr>
              <a:spcAft>
                <a:spcPts val="400"/>
              </a:spcAft>
              <a:defRPr sz="1400">
                <a:latin typeface="WenQuanYi Zen Hei"/>
              </a:defRPr>
            </a:pPr>
            <a:r>
              <a:rPr>
                <a:latin typeface="WenQuanYi Zen Hei"/>
              </a:rPr>
              <a:t>• 10月11日：系统测试评审</a:t>
            </a:r>
          </a:p>
          <a:p>
            <a:pPr>
              <a:spcAft>
                <a:spcPts val="400"/>
              </a:spcAft>
              <a:defRPr sz="1400">
                <a:latin typeface="WenQuanYi Zen Hei"/>
              </a:defRPr>
            </a:pPr>
            <a:r>
              <a:rPr>
                <a:latin typeface="WenQuanYi Zen Hei"/>
              </a:rPr>
              <a:t>• 10月18日：UAT用户验收测试</a:t>
            </a:r>
          </a:p>
          <a:p>
            <a:pPr>
              <a:spcAft>
                <a:spcPts val="400"/>
              </a:spcAft>
              <a:defRPr sz="1400">
                <a:latin typeface="WenQuanYi Zen Hei"/>
              </a:defRPr>
            </a:pPr>
            <a:r>
              <a:rPr>
                <a:latin typeface="WenQuanYi Zen Hei"/>
              </a:rPr>
              <a:t>• 11月：性能优化与问题修复</a:t>
            </a:r>
          </a:p>
          <a:p>
            <a:pPr>
              <a:spcAft>
                <a:spcPts val="400"/>
              </a:spcAft>
              <a:defRPr sz="1400">
                <a:latin typeface="WenQuanYi Zen Hei"/>
              </a:defRPr>
            </a:pPr>
            <a:r>
              <a:rPr>
                <a:latin typeface="WenQuanYi Zen Hei"/>
              </a:rPr>
              <a:t>• 交付物：测试报告、优化方案</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5. 相关成果物汇总</a:t>
            </a:r>
          </a:p>
          <a:p>
            <a:pPr>
              <a:spcAft>
                <a:spcPts val="400"/>
              </a:spcAft>
              <a:defRPr sz="1400">
                <a:latin typeface="WenQuanYi Zen Hei"/>
              </a:defRPr>
            </a:pPr>
          </a:p>
          <a:p>
            <a:pPr>
              <a:spcAft>
                <a:spcPts val="400"/>
              </a:spcAft>
              <a:defRPr sz="1400">
                <a:latin typeface="WenQuanYi Zen Hei"/>
              </a:defRPr>
            </a:pPr>
            <a:r>
              <a:rPr>
                <a:latin typeface="WenQuanYi Zen Hei"/>
              </a:rPr>
              <a:t>项目文档（15份）：</a:t>
            </a:r>
          </a:p>
          <a:p>
            <a:pPr>
              <a:spcAft>
                <a:spcPts val="400"/>
              </a:spcAft>
              <a:defRPr sz="1400">
                <a:latin typeface="WenQuanYi Zen Hei"/>
              </a:defRPr>
            </a:pPr>
            <a:r>
              <a:rPr>
                <a:latin typeface="WenQuanYi Zen Hei"/>
              </a:rPr>
              <a:t>• 需求规格说明书（2023年7月17日定稿）</a:t>
            </a:r>
          </a:p>
          <a:p>
            <a:pPr>
              <a:spcAft>
                <a:spcPts val="400"/>
              </a:spcAft>
              <a:defRPr sz="1400">
                <a:latin typeface="WenQuanYi Zen Hei"/>
              </a:defRPr>
            </a:pPr>
            <a:r>
              <a:rPr>
                <a:latin typeface="WenQuanYi Zen Hei"/>
              </a:rPr>
              <a:t>• 系统架构设计文档</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接口设计规范文档</a:t>
            </a:r>
          </a:p>
          <a:p>
            <a:pPr>
              <a:spcAft>
                <a:spcPts val="400"/>
              </a:spcAft>
              <a:defRPr sz="1400">
                <a:latin typeface="WenQuanYi Zen Hei"/>
              </a:defRPr>
            </a:pPr>
            <a:r>
              <a:rPr>
                <a:latin typeface="WenQuanYi Zen Hei"/>
              </a:rPr>
              <a:t>• 用户操作手册</a:t>
            </a:r>
          </a:p>
          <a:p>
            <a:pPr>
              <a:spcAft>
                <a:spcPts val="400"/>
              </a:spcAft>
              <a:defRPr sz="1400">
                <a:latin typeface="WenQuanYi Zen Hei"/>
              </a:defRPr>
            </a:pPr>
            <a:r>
              <a:rPr>
                <a:latin typeface="WenQuanYi Zen Hei"/>
              </a:rPr>
              <a:t>• 系统运维手册</a:t>
            </a:r>
          </a:p>
          <a:p>
            <a:pPr>
              <a:spcAft>
                <a:spcPts val="400"/>
              </a:spcAft>
              <a:defRPr sz="1400">
                <a:latin typeface="WenQuanYi Zen Hei"/>
              </a:defRPr>
            </a:pPr>
          </a:p>
          <a:p>
            <a:pPr>
              <a:spcAft>
                <a:spcPts val="400"/>
              </a:spcAft>
              <a:defRPr sz="1400">
                <a:latin typeface="WenQuanYi Zen Hei"/>
              </a:defRPr>
            </a:pPr>
            <a:r>
              <a:rPr>
                <a:latin typeface="WenQuanYi Zen Hei"/>
              </a:rPr>
              <a:t>会议纪要（9份）：</a:t>
            </a:r>
          </a:p>
          <a:p>
            <a:pPr>
              <a:spcAft>
                <a:spcPts val="400"/>
              </a:spcAft>
              <a:defRPr sz="1400">
                <a:latin typeface="WenQuanYi Zen Hei"/>
              </a:defRPr>
            </a:pPr>
            <a:r>
              <a:rPr>
                <a:latin typeface="WenQuanYi Zen Hei"/>
              </a:rPr>
              <a:t>• 2023年4月25日 - 项目启动会</a:t>
            </a:r>
          </a:p>
          <a:p>
            <a:pPr>
              <a:spcAft>
                <a:spcPts val="400"/>
              </a:spcAft>
              <a:defRPr sz="1400">
                <a:latin typeface="WenQuanYi Zen Hei"/>
              </a:defRPr>
            </a:pPr>
            <a:r>
              <a:rPr>
                <a:latin typeface="WenQuanYi Zen Hei"/>
              </a:rPr>
              <a:t>• 2023年5月17日 - 需求评审会</a:t>
            </a:r>
          </a:p>
          <a:p>
            <a:pPr>
              <a:spcAft>
                <a:spcPts val="400"/>
              </a:spcAft>
              <a:defRPr sz="1400">
                <a:latin typeface="WenQuanYi Zen Hei"/>
              </a:defRPr>
            </a:pPr>
            <a:r>
              <a:rPr>
                <a:latin typeface="WenQuanYi Zen Hei"/>
              </a:rPr>
              <a:t>• 2023年5月30日、6月1日 - 设计评审</a:t>
            </a:r>
          </a:p>
          <a:p>
            <a:pPr>
              <a:spcAft>
                <a:spcPts val="400"/>
              </a:spcAft>
              <a:defRPr sz="1400">
                <a:latin typeface="WenQuanYi Zen Hei"/>
              </a:defRPr>
            </a:pPr>
            <a:r>
              <a:rPr>
                <a:latin typeface="WenQuanYi Zen Hei"/>
              </a:rPr>
              <a:t>• 2023年8-10月 - 进度评审与问题讨论</a:t>
            </a:r>
          </a:p>
          <a:p>
            <a:pPr>
              <a:spcAft>
                <a:spcPts val="400"/>
              </a:spcAft>
              <a:defRPr sz="1400">
                <a:latin typeface="WenQuanYi Zen Hei"/>
              </a:defRPr>
            </a:pPr>
          </a:p>
          <a:p>
            <a:pPr>
              <a:spcAft>
                <a:spcPts val="400"/>
              </a:spcAft>
              <a:defRPr sz="1400">
                <a:latin typeface="WenQuanYi Zen Hei"/>
              </a:defRPr>
            </a:pPr>
            <a:r>
              <a:rPr>
                <a:latin typeface="WenQuanYi Zen Hei"/>
              </a:rPr>
              <a:t>工作周报（37份）：</a:t>
            </a:r>
          </a:p>
          <a:p>
            <a:pPr>
              <a:spcAft>
                <a:spcPts val="400"/>
              </a:spcAft>
              <a:defRPr sz="1400">
                <a:latin typeface="WenQuanYi Zen Hei"/>
              </a:defRPr>
            </a:pPr>
            <a:r>
              <a:rPr>
                <a:latin typeface="WenQuanYi Zen Hei"/>
              </a:rPr>
              <a:t>• 2023年6月2日 至 2024年3月15日</a:t>
            </a:r>
          </a:p>
          <a:p>
            <a:pPr>
              <a:spcAft>
                <a:spcPts val="400"/>
              </a:spcAft>
              <a:defRPr sz="1400">
                <a:latin typeface="WenQuanYi Zen Hei"/>
              </a:defRPr>
            </a:pPr>
            <a:r>
              <a:rPr>
                <a:latin typeface="WenQuanYi Zen Hei"/>
              </a:rPr>
              <a:t>• 详细记录每周工作进展、问题与计划</a:t>
            </a:r>
          </a:p>
          <a:p>
            <a:pPr>
              <a:spcAft>
                <a:spcPts val="400"/>
              </a:spcAft>
              <a:defRPr sz="1400">
                <a:latin typeface="WenQuanYi Zen Hei"/>
              </a:defRPr>
            </a:pPr>
          </a:p>
          <a:p>
            <a:pPr>
              <a:spcAft>
                <a:spcPts val="400"/>
              </a:spcAft>
              <a:defRPr sz="1400">
                <a:latin typeface="WenQuanYi Zen Hei"/>
              </a:defRPr>
            </a:pPr>
            <a:r>
              <a:rPr>
                <a:latin typeface="WenQuanYi Zen Hei"/>
              </a:rPr>
              <a:t>技术成果：</a:t>
            </a:r>
          </a:p>
          <a:p>
            <a:pPr>
              <a:spcAft>
                <a:spcPts val="400"/>
              </a:spcAft>
              <a:defRPr sz="1400">
                <a:latin typeface="WenQuanYi Zen Hei"/>
              </a:defRPr>
            </a:pPr>
            <a:r>
              <a:rPr>
                <a:latin typeface="WenQuanYi Zen Hei"/>
              </a:rPr>
              <a:t>• 完整系统源代码（含注释）</a:t>
            </a:r>
          </a:p>
          <a:p>
            <a:pPr>
              <a:spcAft>
                <a:spcPts val="400"/>
              </a:spcAft>
              <a:defRPr sz="1400">
                <a:latin typeface="WenQuanYi Zen Hei"/>
              </a:defRPr>
            </a:pPr>
            <a:r>
              <a:rPr>
                <a:latin typeface="WenQuanYi Zen Hei"/>
              </a:rPr>
              <a:t>• 单元测试用例与测试报告</a:t>
            </a:r>
          </a:p>
          <a:p>
            <a:pPr>
              <a:spcAft>
                <a:spcPts val="400"/>
              </a:spcAft>
              <a:defRPr sz="1400">
                <a:latin typeface="WenQuanYi Zen Hei"/>
              </a:defRPr>
            </a:pPr>
            <a:r>
              <a:rPr>
                <a:latin typeface="WenQuanYi Zen Hei"/>
              </a:rPr>
              <a:t>• 性能测试报告与优化文档</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四、项目管理过程（续）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5. 相关成果物汇总</a:t>
            </a:r>
          </a:p>
          <a:p>
            <a:pPr>
              <a:spcAft>
                <a:spcPts val="400"/>
              </a:spcAft>
              <a:defRPr sz="1400">
                <a:latin typeface="WenQuanYi Zen Hei"/>
              </a:defRPr>
            </a:pPr>
          </a:p>
          <a:p>
            <a:pPr>
              <a:spcAft>
                <a:spcPts val="400"/>
              </a:spcAft>
              <a:defRPr sz="1400">
                <a:latin typeface="WenQuanYi Zen Hei"/>
              </a:defRPr>
            </a:pPr>
            <a:r>
              <a:rPr>
                <a:latin typeface="WenQuanYi Zen Hei"/>
              </a:rPr>
              <a:t>项目文档（15份）：</a:t>
            </a:r>
          </a:p>
          <a:p>
            <a:pPr>
              <a:spcAft>
                <a:spcPts val="400"/>
              </a:spcAft>
              <a:defRPr sz="1400">
                <a:latin typeface="WenQuanYi Zen Hei"/>
              </a:defRPr>
            </a:pPr>
            <a:r>
              <a:rPr>
                <a:latin typeface="WenQuanYi Zen Hei"/>
              </a:rPr>
              <a:t>• 需求规格说明书（2023年7月17日定稿）</a:t>
            </a:r>
          </a:p>
          <a:p>
            <a:pPr>
              <a:spcAft>
                <a:spcPts val="400"/>
              </a:spcAft>
              <a:defRPr sz="1400">
                <a:latin typeface="WenQuanYi Zen Hei"/>
              </a:defRPr>
            </a:pPr>
            <a:r>
              <a:rPr>
                <a:latin typeface="WenQuanYi Zen Hei"/>
              </a:rPr>
              <a:t>• 系统架构设计文档</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接口设计规范文档</a:t>
            </a:r>
          </a:p>
          <a:p>
            <a:pPr>
              <a:spcAft>
                <a:spcPts val="400"/>
              </a:spcAft>
              <a:defRPr sz="1400">
                <a:latin typeface="WenQuanYi Zen Hei"/>
              </a:defRPr>
            </a:pPr>
            <a:r>
              <a:rPr>
                <a:latin typeface="WenQuanYi Zen Hei"/>
              </a:rPr>
              <a:t>• 用户操作手册</a:t>
            </a:r>
          </a:p>
          <a:p>
            <a:pPr>
              <a:spcAft>
                <a:spcPts val="400"/>
              </a:spcAft>
              <a:defRPr sz="1400">
                <a:latin typeface="WenQuanYi Zen Hei"/>
              </a:defRPr>
            </a:pPr>
            <a:r>
              <a:rPr>
                <a:latin typeface="WenQuanYi Zen Hei"/>
              </a:rPr>
              <a:t>• 系统运维手册</a:t>
            </a:r>
          </a:p>
          <a:p>
            <a:pPr>
              <a:spcAft>
                <a:spcPts val="400"/>
              </a:spcAft>
              <a:defRPr sz="1400">
                <a:latin typeface="WenQuanYi Zen Hei"/>
              </a:defRPr>
            </a:pPr>
          </a:p>
          <a:p>
            <a:pPr>
              <a:spcAft>
                <a:spcPts val="400"/>
              </a:spcAft>
              <a:defRPr sz="1400">
                <a:latin typeface="WenQuanYi Zen Hei"/>
              </a:defRPr>
            </a:pPr>
            <a:r>
              <a:rPr>
                <a:latin typeface="WenQuanYi Zen Hei"/>
              </a:rPr>
              <a:t>会议纪要（9份）：</a:t>
            </a:r>
          </a:p>
          <a:p>
            <a:pPr>
              <a:spcAft>
                <a:spcPts val="400"/>
              </a:spcAft>
              <a:defRPr sz="1400">
                <a:latin typeface="WenQuanYi Zen Hei"/>
              </a:defRPr>
            </a:pPr>
            <a:r>
              <a:rPr>
                <a:latin typeface="WenQuanYi Zen Hei"/>
              </a:rPr>
              <a:t>• 2023年4月25日 - 项目启动会</a:t>
            </a:r>
          </a:p>
          <a:p>
            <a:pPr>
              <a:spcAft>
                <a:spcPts val="400"/>
              </a:spcAft>
              <a:defRPr sz="1400">
                <a:latin typeface="WenQuanYi Zen Hei"/>
              </a:defRPr>
            </a:pPr>
            <a:r>
              <a:rPr>
                <a:latin typeface="WenQuanYi Zen Hei"/>
              </a:rPr>
              <a:t>• 2023年5月17日 - 需求评审会</a:t>
            </a:r>
          </a:p>
          <a:p>
            <a:pPr>
              <a:spcAft>
                <a:spcPts val="400"/>
              </a:spcAft>
              <a:defRPr sz="1400">
                <a:latin typeface="WenQuanYi Zen Hei"/>
              </a:defRPr>
            </a:pPr>
            <a:r>
              <a:rPr>
                <a:latin typeface="WenQuanYi Zen Hei"/>
              </a:rPr>
              <a:t>• 2023年5月30日、6月1日 - 设计评审</a:t>
            </a:r>
          </a:p>
          <a:p>
            <a:pPr>
              <a:spcAft>
                <a:spcPts val="400"/>
              </a:spcAft>
              <a:defRPr sz="1400">
                <a:latin typeface="WenQuanYi Zen Hei"/>
              </a:defRPr>
            </a:pPr>
            <a:r>
              <a:rPr>
                <a:latin typeface="WenQuanYi Zen Hei"/>
              </a:rPr>
              <a:t>• 2023年8-10月 - 进度评审与问题讨论</a:t>
            </a:r>
          </a:p>
          <a:p>
            <a:pPr>
              <a:spcAft>
                <a:spcPts val="400"/>
              </a:spcAft>
              <a:defRPr sz="1400">
                <a:latin typeface="WenQuanYi Zen Hei"/>
              </a:defRPr>
            </a:pPr>
          </a:p>
          <a:p>
            <a:pPr>
              <a:spcAft>
                <a:spcPts val="400"/>
              </a:spcAft>
              <a:defRPr sz="1400">
                <a:latin typeface="WenQuanYi Zen Hei"/>
              </a:defRPr>
            </a:pPr>
            <a:r>
              <a:rPr>
                <a:latin typeface="WenQuanYi Zen Hei"/>
              </a:rPr>
              <a:t>工作周报（37份）：</a:t>
            </a:r>
          </a:p>
          <a:p>
            <a:pPr>
              <a:spcAft>
                <a:spcPts val="400"/>
              </a:spcAft>
              <a:defRPr sz="1400">
                <a:latin typeface="WenQuanYi Zen Hei"/>
              </a:defRPr>
            </a:pPr>
            <a:r>
              <a:rPr>
                <a:latin typeface="WenQuanYi Zen Hei"/>
              </a:rPr>
              <a:t>• 2023年6月2日 至 2024年3月15日</a:t>
            </a:r>
          </a:p>
          <a:p>
            <a:pPr>
              <a:spcAft>
                <a:spcPts val="400"/>
              </a:spcAft>
              <a:defRPr sz="1400">
                <a:latin typeface="WenQuanYi Zen Hei"/>
              </a:defRPr>
            </a:pPr>
            <a:r>
              <a:rPr>
                <a:latin typeface="WenQuanYi Zen Hei"/>
              </a:rPr>
              <a:t>• 详细记录每周工作进展、问题与计划</a:t>
            </a:r>
          </a:p>
          <a:p>
            <a:pPr>
              <a:spcAft>
                <a:spcPts val="400"/>
              </a:spcAft>
              <a:defRPr sz="1400">
                <a:latin typeface="WenQuanYi Zen Hei"/>
              </a:defRPr>
            </a:pPr>
          </a:p>
          <a:p>
            <a:pPr>
              <a:spcAft>
                <a:spcPts val="400"/>
              </a:spcAft>
              <a:defRPr sz="1400">
                <a:latin typeface="WenQuanYi Zen Hei"/>
              </a:defRPr>
            </a:pPr>
            <a:r>
              <a:rPr>
                <a:latin typeface="WenQuanYi Zen Hei"/>
              </a:rPr>
              <a:t>技术成果：</a:t>
            </a:r>
          </a:p>
          <a:p>
            <a:pPr>
              <a:spcAft>
                <a:spcPts val="400"/>
              </a:spcAft>
              <a:defRPr sz="1400">
                <a:latin typeface="WenQuanYi Zen Hei"/>
              </a:defRPr>
            </a:pPr>
            <a:r>
              <a:rPr>
                <a:latin typeface="WenQuanYi Zen Hei"/>
              </a:rPr>
              <a:t>• 完整系统源代码（含注释）</a:t>
            </a:r>
          </a:p>
          <a:p>
            <a:pPr>
              <a:spcAft>
                <a:spcPts val="400"/>
              </a:spcAft>
              <a:defRPr sz="1400">
                <a:latin typeface="WenQuanYi Zen Hei"/>
              </a:defRPr>
            </a:pPr>
            <a:r>
              <a:rPr>
                <a:latin typeface="WenQuanYi Zen Hei"/>
              </a:rPr>
              <a:t>• 单元测试用例与测试报告</a:t>
            </a:r>
          </a:p>
          <a:p>
            <a:pPr>
              <a:spcAft>
                <a:spcPts val="400"/>
              </a:spcAft>
              <a:defRPr sz="1400">
                <a:latin typeface="WenQuanYi Zen Hei"/>
              </a:defRPr>
            </a:pPr>
            <a:r>
              <a:rPr>
                <a:latin typeface="WenQuanYi Zen Hei"/>
              </a:rPr>
              <a:t>• 性能测试报告与优化文档</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05</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交付物</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05</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交付物</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五、交付物清单</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系统交付物</a:t>
            </a:r>
          </a:p>
          <a:p>
            <a:pPr>
              <a:spcAft>
                <a:spcPts val="400"/>
              </a:spcAft>
              <a:defRPr sz="1400">
                <a:latin typeface="WenQuanYi Zen Hei"/>
              </a:defRPr>
            </a:pPr>
            <a:r>
              <a:rPr>
                <a:latin typeface="WenQuanYi Zen Hei"/>
              </a:rPr>
              <a:t>• 非雪季运营管理后台系统</a:t>
            </a:r>
          </a:p>
          <a:p>
            <a:pPr>
              <a:spcAft>
                <a:spcPts val="400"/>
              </a:spcAft>
              <a:defRPr sz="1400">
                <a:latin typeface="WenQuanYi Zen Hei"/>
              </a:defRPr>
            </a:pPr>
            <a:r>
              <a:rPr>
                <a:latin typeface="WenQuanYi Zen Hei"/>
              </a:rPr>
              <a:t>• 微信小程序用户端</a:t>
            </a:r>
          </a:p>
          <a:p>
            <a:pPr>
              <a:spcAft>
                <a:spcPts val="400"/>
              </a:spcAft>
              <a:defRPr sz="1400">
                <a:latin typeface="WenQuanYi Zen Hei"/>
              </a:defRPr>
            </a:pPr>
            <a:r>
              <a:rPr>
                <a:latin typeface="WenQuanYi Zen Hei"/>
              </a:rPr>
              <a:t>• 门票核销客户端（移动端）</a:t>
            </a:r>
          </a:p>
          <a:p>
            <a:pPr>
              <a:spcAft>
                <a:spcPts val="400"/>
              </a:spcAft>
              <a:defRPr sz="1400">
                <a:latin typeface="WenQuanYi Zen Hei"/>
              </a:defRPr>
            </a:pPr>
            <a:r>
              <a:rPr>
                <a:latin typeface="WenQuanYi Zen Hei"/>
              </a:rPr>
              <a:t>• 完整系统源代码及部署包</a:t>
            </a:r>
          </a:p>
          <a:p>
            <a:pPr>
              <a:spcAft>
                <a:spcPts val="400"/>
              </a:spcAft>
              <a:defRPr sz="1400">
                <a:latin typeface="WenQuanYi Zen Hei"/>
              </a:defRPr>
            </a:pPr>
            <a:r>
              <a:rPr>
                <a:latin typeface="WenQuanYi Zen Hei"/>
              </a:rPr>
              <a:t>• 数据库脚本（DDL + 初始化数据）</a:t>
            </a:r>
          </a:p>
          <a:p>
            <a:pPr>
              <a:spcAft>
                <a:spcPts val="400"/>
              </a:spcAft>
              <a:defRPr sz="1400">
                <a:latin typeface="WenQuanYi Zen Hei"/>
              </a:defRPr>
            </a:pPr>
            <a:r>
              <a:rPr>
                <a:latin typeface="WenQuanYi Zen Hei"/>
              </a:rPr>
              <a:t>• 系统配置文件与环境说明</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文档交付物</a:t>
            </a:r>
          </a:p>
          <a:p>
            <a:pPr>
              <a:spcAft>
                <a:spcPts val="400"/>
              </a:spcAft>
              <a:defRPr sz="1400">
                <a:latin typeface="WenQuanYi Zen Hei"/>
              </a:defRPr>
            </a:pPr>
            <a:r>
              <a:rPr>
                <a:latin typeface="WenQuanYi Zen Hei"/>
              </a:rPr>
              <a:t>• 需求规格说明书（2023-07-17版本）</a:t>
            </a:r>
          </a:p>
          <a:p>
            <a:pPr>
              <a:spcAft>
                <a:spcPts val="400"/>
              </a:spcAft>
              <a:defRPr sz="1400">
                <a:latin typeface="WenQuanYi Zen Hei"/>
              </a:defRPr>
            </a:pPr>
            <a:r>
              <a:rPr>
                <a:latin typeface="WenQuanYi Zen Hei"/>
              </a:rPr>
              <a:t>• 系统架构设计文档</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API接口文档</a:t>
            </a:r>
          </a:p>
          <a:p>
            <a:pPr>
              <a:spcAft>
                <a:spcPts val="400"/>
              </a:spcAft>
              <a:defRPr sz="1400">
                <a:latin typeface="WenQuanYi Zen Hei"/>
              </a:defRPr>
            </a:pPr>
            <a:r>
              <a:rPr>
                <a:latin typeface="WenQuanYi Zen Hei"/>
              </a:rPr>
              <a:t>• 微信小程序开发文档</a:t>
            </a:r>
          </a:p>
          <a:p>
            <a:pPr>
              <a:spcAft>
                <a:spcPts val="400"/>
              </a:spcAft>
              <a:defRPr sz="1400">
                <a:latin typeface="WenQuanYi Zen Hei"/>
              </a:defRPr>
            </a:pPr>
            <a:r>
              <a:rPr>
                <a:latin typeface="WenQuanYi Zen Hei"/>
              </a:rPr>
              <a:t>• 用户操作手册（管理员 + 用户版）</a:t>
            </a:r>
          </a:p>
          <a:p>
            <a:pPr>
              <a:spcAft>
                <a:spcPts val="400"/>
              </a:spcAft>
              <a:defRPr sz="1400">
                <a:latin typeface="WenQuanYi Zen Hei"/>
              </a:defRPr>
            </a:pPr>
            <a:r>
              <a:rPr>
                <a:latin typeface="WenQuanYi Zen Hei"/>
              </a:rPr>
              <a:t>• 系统运维部署手册</a:t>
            </a:r>
          </a:p>
          <a:p>
            <a:pPr>
              <a:spcAft>
                <a:spcPts val="400"/>
              </a:spcAft>
              <a:defRPr sz="1400">
                <a:latin typeface="WenQuanYi Zen Hei"/>
              </a:defRPr>
            </a:pPr>
            <a:r>
              <a:rPr>
                <a:latin typeface="WenQuanYi Zen Hei"/>
              </a:rPr>
              <a:t>• 应急预案与故障处理指南</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五、交付物清单</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1. 系统交付物</a:t>
            </a:r>
          </a:p>
          <a:p>
            <a:pPr>
              <a:spcAft>
                <a:spcPts val="400"/>
              </a:spcAft>
              <a:defRPr sz="1400">
                <a:latin typeface="WenQuanYi Zen Hei"/>
              </a:defRPr>
            </a:pPr>
            <a:r>
              <a:rPr>
                <a:latin typeface="WenQuanYi Zen Hei"/>
              </a:rPr>
              <a:t>• 非雪季运营管理后台系统</a:t>
            </a:r>
          </a:p>
          <a:p>
            <a:pPr>
              <a:spcAft>
                <a:spcPts val="400"/>
              </a:spcAft>
              <a:defRPr sz="1400">
                <a:latin typeface="WenQuanYi Zen Hei"/>
              </a:defRPr>
            </a:pPr>
            <a:r>
              <a:rPr>
                <a:latin typeface="WenQuanYi Zen Hei"/>
              </a:rPr>
              <a:t>• 微信小程序用户端</a:t>
            </a:r>
          </a:p>
          <a:p>
            <a:pPr>
              <a:spcAft>
                <a:spcPts val="400"/>
              </a:spcAft>
              <a:defRPr sz="1400">
                <a:latin typeface="WenQuanYi Zen Hei"/>
              </a:defRPr>
            </a:pPr>
            <a:r>
              <a:rPr>
                <a:latin typeface="WenQuanYi Zen Hei"/>
              </a:rPr>
              <a:t>• 门票核销客户端（移动端）</a:t>
            </a:r>
          </a:p>
          <a:p>
            <a:pPr>
              <a:spcAft>
                <a:spcPts val="400"/>
              </a:spcAft>
              <a:defRPr sz="1400">
                <a:latin typeface="WenQuanYi Zen Hei"/>
              </a:defRPr>
            </a:pPr>
            <a:r>
              <a:rPr>
                <a:latin typeface="WenQuanYi Zen Hei"/>
              </a:rPr>
              <a:t>• 完整系统源代码及部署包</a:t>
            </a:r>
          </a:p>
          <a:p>
            <a:pPr>
              <a:spcAft>
                <a:spcPts val="400"/>
              </a:spcAft>
              <a:defRPr sz="1400">
                <a:latin typeface="WenQuanYi Zen Hei"/>
              </a:defRPr>
            </a:pPr>
            <a:r>
              <a:rPr>
                <a:latin typeface="WenQuanYi Zen Hei"/>
              </a:rPr>
              <a:t>• 数据库脚本（DDL + 初始化数据）</a:t>
            </a:r>
          </a:p>
          <a:p>
            <a:pPr>
              <a:spcAft>
                <a:spcPts val="400"/>
              </a:spcAft>
              <a:defRPr sz="1400">
                <a:latin typeface="WenQuanYi Zen Hei"/>
              </a:defRPr>
            </a:pPr>
            <a:r>
              <a:rPr>
                <a:latin typeface="WenQuanYi Zen Hei"/>
              </a:rPr>
              <a:t>• 系统配置文件与环境说明</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文档交付物</a:t>
            </a:r>
          </a:p>
          <a:p>
            <a:pPr>
              <a:spcAft>
                <a:spcPts val="400"/>
              </a:spcAft>
              <a:defRPr sz="1400">
                <a:latin typeface="WenQuanYi Zen Hei"/>
              </a:defRPr>
            </a:pPr>
            <a:r>
              <a:rPr>
                <a:latin typeface="WenQuanYi Zen Hei"/>
              </a:rPr>
              <a:t>• 需求规格说明书（2023-07-17版本）</a:t>
            </a:r>
          </a:p>
          <a:p>
            <a:pPr>
              <a:spcAft>
                <a:spcPts val="400"/>
              </a:spcAft>
              <a:defRPr sz="1400">
                <a:latin typeface="WenQuanYi Zen Hei"/>
              </a:defRPr>
            </a:pPr>
            <a:r>
              <a:rPr>
                <a:latin typeface="WenQuanYi Zen Hei"/>
              </a:rPr>
              <a:t>• 系统架构设计文档</a:t>
            </a:r>
          </a:p>
          <a:p>
            <a:pPr>
              <a:spcAft>
                <a:spcPts val="400"/>
              </a:spcAft>
              <a:defRPr sz="1400">
                <a:latin typeface="WenQuanYi Zen Hei"/>
              </a:defRPr>
            </a:pPr>
            <a:r>
              <a:rPr>
                <a:latin typeface="WenQuanYi Zen Hei"/>
              </a:rPr>
              <a:t>• 数据库设计文档</a:t>
            </a:r>
          </a:p>
          <a:p>
            <a:pPr>
              <a:spcAft>
                <a:spcPts val="400"/>
              </a:spcAft>
              <a:defRPr sz="1400">
                <a:latin typeface="WenQuanYi Zen Hei"/>
              </a:defRPr>
            </a:pPr>
            <a:r>
              <a:rPr>
                <a:latin typeface="WenQuanYi Zen Hei"/>
              </a:rPr>
              <a:t>• API接口文档</a:t>
            </a:r>
          </a:p>
          <a:p>
            <a:pPr>
              <a:spcAft>
                <a:spcPts val="400"/>
              </a:spcAft>
              <a:defRPr sz="1400">
                <a:latin typeface="WenQuanYi Zen Hei"/>
              </a:defRPr>
            </a:pPr>
            <a:r>
              <a:rPr>
                <a:latin typeface="WenQuanYi Zen Hei"/>
              </a:rPr>
              <a:t>• 微信小程序开发文档</a:t>
            </a:r>
          </a:p>
          <a:p>
            <a:pPr>
              <a:spcAft>
                <a:spcPts val="400"/>
              </a:spcAft>
              <a:defRPr sz="1400">
                <a:latin typeface="WenQuanYi Zen Hei"/>
              </a:defRPr>
            </a:pPr>
            <a:r>
              <a:rPr>
                <a:latin typeface="WenQuanYi Zen Hei"/>
              </a:rPr>
              <a:t>• 用户操作手册（管理员 + 用户版）</a:t>
            </a:r>
          </a:p>
          <a:p>
            <a:pPr>
              <a:spcAft>
                <a:spcPts val="400"/>
              </a:spcAft>
              <a:defRPr sz="1400">
                <a:latin typeface="WenQuanYi Zen Hei"/>
              </a:defRPr>
            </a:pPr>
            <a:r>
              <a:rPr>
                <a:latin typeface="WenQuanYi Zen Hei"/>
              </a:rPr>
              <a:t>• 系统运维部署手册</a:t>
            </a:r>
          </a:p>
          <a:p>
            <a:pPr>
              <a:spcAft>
                <a:spcPts val="400"/>
              </a:spcAft>
              <a:defRPr sz="1400">
                <a:latin typeface="WenQuanYi Zen Hei"/>
              </a:defRPr>
            </a:pPr>
            <a:r>
              <a:rPr>
                <a:latin typeface="WenQuanYi Zen Hei"/>
              </a:rPr>
              <a:t>• 应急预案与故障处理指南</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五、交付物（续）- 数据分析报告</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3. 测试报告</a:t>
            </a:r>
          </a:p>
          <a:p>
            <a:pPr>
              <a:spcAft>
                <a:spcPts val="400"/>
              </a:spcAft>
              <a:defRPr sz="1400">
                <a:latin typeface="WenQuanYi Zen Hei"/>
              </a:defRPr>
            </a:pPr>
            <a:r>
              <a:rPr>
                <a:latin typeface="WenQuanYi Zen Hei"/>
              </a:rPr>
              <a:t>• 功能测试报告（测试用例300+条）</a:t>
            </a:r>
          </a:p>
          <a:p>
            <a:pPr>
              <a:spcAft>
                <a:spcPts val="400"/>
              </a:spcAft>
              <a:defRPr sz="1400">
                <a:latin typeface="WenQuanYi Zen Hei"/>
              </a:defRPr>
            </a:pPr>
            <a:r>
              <a:rPr>
                <a:latin typeface="WenQuanYi Zen Hei"/>
              </a:rPr>
              <a:t>• 性能测试报告（并发1000用户）</a:t>
            </a:r>
          </a:p>
          <a:p>
            <a:pPr>
              <a:spcAft>
                <a:spcPts val="400"/>
              </a:spcAft>
              <a:defRPr sz="1400">
                <a:latin typeface="WenQuanYi Zen Hei"/>
              </a:defRPr>
            </a:pPr>
            <a:r>
              <a:rPr>
                <a:latin typeface="WenQuanYi Zen Hei"/>
              </a:rPr>
              <a:t>• 安全测试报告（漏洞扫描）</a:t>
            </a:r>
          </a:p>
          <a:p>
            <a:pPr>
              <a:spcAft>
                <a:spcPts val="400"/>
              </a:spcAft>
              <a:defRPr sz="1400">
                <a:latin typeface="WenQuanYi Zen Hei"/>
              </a:defRPr>
            </a:pPr>
            <a:r>
              <a:rPr>
                <a:latin typeface="WenQuanYi Zen Hei"/>
              </a:rPr>
              <a:t>• 用户验收测试报告（UAT）</a:t>
            </a:r>
          </a:p>
          <a:p>
            <a:pPr>
              <a:spcAft>
                <a:spcPts val="400"/>
              </a:spcAft>
              <a:defRPr sz="1400">
                <a:latin typeface="WenQuanYi Zen Hei"/>
              </a:defRPr>
            </a:pPr>
            <a:r>
              <a:rPr>
                <a:latin typeface="WenQuanYi Zen Hei"/>
              </a:rPr>
              <a:t>• Bug修复统计报告</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4. 数据分析报告</a:t>
            </a:r>
          </a:p>
          <a:p>
            <a:pPr>
              <a:spcAft>
                <a:spcPts val="400"/>
              </a:spcAft>
              <a:defRPr sz="1400">
                <a:latin typeface="WenQuanYi Zen Hei"/>
              </a:defRPr>
            </a:pPr>
          </a:p>
          <a:p>
            <a:pPr>
              <a:spcAft>
                <a:spcPts val="400"/>
              </a:spcAft>
              <a:defRPr sz="1400">
                <a:latin typeface="WenQuanYi Zen Hei"/>
              </a:defRPr>
            </a:pPr>
            <a:r>
              <a:rPr>
                <a:latin typeface="WenQuanYi Zen Hei"/>
              </a:rPr>
              <a:t>系统性能指标：</a:t>
            </a:r>
          </a:p>
          <a:p>
            <a:pPr>
              <a:spcAft>
                <a:spcPts val="400"/>
              </a:spcAft>
              <a:defRPr sz="1400">
                <a:latin typeface="WenQuanYi Zen Hei"/>
              </a:defRPr>
            </a:pPr>
            <a:r>
              <a:rPr>
                <a:latin typeface="WenQuanYi Zen Hei"/>
              </a:rPr>
              <a:t>• 页面响应时间：平均320ms，95分位&lt;800ms</a:t>
            </a:r>
          </a:p>
          <a:p>
            <a:pPr>
              <a:spcAft>
                <a:spcPts val="400"/>
              </a:spcAft>
              <a:defRPr sz="1400">
                <a:latin typeface="WenQuanYi Zen Hei"/>
              </a:defRPr>
            </a:pPr>
            <a:r>
              <a:rPr>
                <a:latin typeface="WenQuanYi Zen Hei"/>
              </a:rPr>
              <a:t>• 接口响应时间：平均150ms，95分位&lt;500ms</a:t>
            </a:r>
          </a:p>
          <a:p>
            <a:pPr>
              <a:spcAft>
                <a:spcPts val="400"/>
              </a:spcAft>
              <a:defRPr sz="1400">
                <a:latin typeface="WenQuanYi Zen Hei"/>
              </a:defRPr>
            </a:pPr>
            <a:r>
              <a:rPr>
                <a:latin typeface="WenQuanYi Zen Hei"/>
              </a:rPr>
              <a:t>• 并发支持能力：1000+并发用户无压力</a:t>
            </a:r>
          </a:p>
          <a:p>
            <a:pPr>
              <a:spcAft>
                <a:spcPts val="400"/>
              </a:spcAft>
              <a:defRPr sz="1400">
                <a:latin typeface="WenQuanYi Zen Hei"/>
              </a:defRPr>
            </a:pPr>
            <a:r>
              <a:rPr>
                <a:latin typeface="WenQuanYi Zen Hei"/>
              </a:rPr>
              <a:t>• 系统可用性：测试期间达到99.8%</a:t>
            </a:r>
          </a:p>
          <a:p>
            <a:pPr>
              <a:spcAft>
                <a:spcPts val="400"/>
              </a:spcAft>
              <a:defRPr sz="1400">
                <a:latin typeface="WenQuanYi Zen Hei"/>
              </a:defRPr>
            </a:pPr>
          </a:p>
          <a:p>
            <a:pPr>
              <a:spcAft>
                <a:spcPts val="400"/>
              </a:spcAft>
              <a:defRPr sz="1400">
                <a:latin typeface="WenQuanYi Zen Hei"/>
              </a:defRPr>
            </a:pPr>
            <a:r>
              <a:rPr>
                <a:latin typeface="WenQuanYi Zen Hei"/>
              </a:rPr>
              <a:t>质量指标：</a:t>
            </a:r>
          </a:p>
          <a:p>
            <a:pPr>
              <a:spcAft>
                <a:spcPts val="400"/>
              </a:spcAft>
              <a:defRPr sz="1400">
                <a:latin typeface="WenQuanYi Zen Hei"/>
              </a:defRPr>
            </a:pPr>
            <a:r>
              <a:rPr>
                <a:latin typeface="WenQuanYi Zen Hei"/>
              </a:rPr>
              <a:t>• 功能完成度：100%（所有需求已实现）</a:t>
            </a:r>
          </a:p>
          <a:p>
            <a:pPr>
              <a:spcAft>
                <a:spcPts val="400"/>
              </a:spcAft>
              <a:defRPr sz="1400">
                <a:latin typeface="WenQuanYi Zen Hei"/>
              </a:defRPr>
            </a:pPr>
            <a:r>
              <a:rPr>
                <a:latin typeface="WenQuanYi Zen Hei"/>
              </a:rPr>
              <a:t>• Bug修复率：98.5%（仅遗留3个低优先级bug）</a:t>
            </a:r>
          </a:p>
          <a:p>
            <a:pPr>
              <a:spcAft>
                <a:spcPts val="400"/>
              </a:spcAft>
              <a:defRPr sz="1400">
                <a:latin typeface="WenQuanYi Zen Hei"/>
              </a:defRPr>
            </a:pPr>
            <a:r>
              <a:rPr>
                <a:latin typeface="WenQuanYi Zen Hei"/>
              </a:rPr>
              <a:t>• 代码覆盖率：单元测试覆盖率达82%</a:t>
            </a:r>
          </a:p>
          <a:p>
            <a:pPr>
              <a:spcAft>
                <a:spcPts val="400"/>
              </a:spcAft>
              <a:defRPr sz="1400">
                <a:latin typeface="WenQuanYi Zen Hei"/>
              </a:defRPr>
            </a:pPr>
            <a:r>
              <a:rPr>
                <a:latin typeface="WenQuanYi Zen Hei"/>
              </a:rPr>
              <a:t>• 安全扫描：无高危和中危漏洞</a:t>
            </a:r>
          </a:p>
          <a:p>
            <a:pPr>
              <a:spcAft>
                <a:spcPts val="400"/>
              </a:spcAft>
              <a:defRPr sz="1400">
                <a:latin typeface="WenQuanYi Zen Hei"/>
              </a:defRPr>
            </a:pPr>
          </a:p>
          <a:p>
            <a:pPr>
              <a:spcAft>
                <a:spcPts val="400"/>
              </a:spcAft>
              <a:defRPr sz="1400">
                <a:latin typeface="WenQuanYi Zen Hei"/>
              </a:defRPr>
            </a:pPr>
            <a:r>
              <a:rPr>
                <a:latin typeface="WenQuanYi Zen Hei"/>
              </a:rPr>
              <a:t>用户数据统计（测试数据）：</a:t>
            </a:r>
          </a:p>
          <a:p>
            <a:pPr>
              <a:spcAft>
                <a:spcPts val="400"/>
              </a:spcAft>
              <a:defRPr sz="1400">
                <a:latin typeface="WenQuanYi Zen Hei"/>
              </a:defRPr>
            </a:pPr>
            <a:r>
              <a:rPr>
                <a:latin typeface="WenQuanYi Zen Hei"/>
              </a:rPr>
              <a:t>• 注册用户：1500+测试账号</a:t>
            </a:r>
          </a:p>
          <a:p>
            <a:pPr>
              <a:spcAft>
                <a:spcPts val="400"/>
              </a:spcAft>
              <a:defRPr sz="1400">
                <a:latin typeface="WenQuanYi Zen Hei"/>
              </a:defRPr>
            </a:pPr>
            <a:r>
              <a:rPr>
                <a:latin typeface="WenQuanYi Zen Hei"/>
              </a:rPr>
              <a:t>• 订单数据：3000+测试订单</a:t>
            </a:r>
          </a:p>
          <a:p>
            <a:pPr>
              <a:spcAft>
                <a:spcPts val="400"/>
              </a:spcAft>
              <a:defRPr sz="1400">
                <a:latin typeface="WenQuanYi Zen Hei"/>
              </a:defRPr>
            </a:pPr>
            <a:r>
              <a:rPr>
                <a:latin typeface="WenQuanYi Zen Hei"/>
              </a:rPr>
              <a:t>• 核销记录：2500+核销记录</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五、交付物（续）- 数据分析报告</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3. 测试报告</a:t>
            </a:r>
          </a:p>
          <a:p>
            <a:pPr>
              <a:spcAft>
                <a:spcPts val="400"/>
              </a:spcAft>
              <a:defRPr sz="1400">
                <a:latin typeface="WenQuanYi Zen Hei"/>
              </a:defRPr>
            </a:pPr>
            <a:r>
              <a:rPr>
                <a:latin typeface="WenQuanYi Zen Hei"/>
              </a:rPr>
              <a:t>• 功能测试报告（测试用例300+条）</a:t>
            </a:r>
          </a:p>
          <a:p>
            <a:pPr>
              <a:spcAft>
                <a:spcPts val="400"/>
              </a:spcAft>
              <a:defRPr sz="1400">
                <a:latin typeface="WenQuanYi Zen Hei"/>
              </a:defRPr>
            </a:pPr>
            <a:r>
              <a:rPr>
                <a:latin typeface="WenQuanYi Zen Hei"/>
              </a:rPr>
              <a:t>• 性能测试报告（并发1000用户）</a:t>
            </a:r>
          </a:p>
          <a:p>
            <a:pPr>
              <a:spcAft>
                <a:spcPts val="400"/>
              </a:spcAft>
              <a:defRPr sz="1400">
                <a:latin typeface="WenQuanYi Zen Hei"/>
              </a:defRPr>
            </a:pPr>
            <a:r>
              <a:rPr>
                <a:latin typeface="WenQuanYi Zen Hei"/>
              </a:rPr>
              <a:t>• 安全测试报告（漏洞扫描）</a:t>
            </a:r>
          </a:p>
          <a:p>
            <a:pPr>
              <a:spcAft>
                <a:spcPts val="400"/>
              </a:spcAft>
              <a:defRPr sz="1400">
                <a:latin typeface="WenQuanYi Zen Hei"/>
              </a:defRPr>
            </a:pPr>
            <a:r>
              <a:rPr>
                <a:latin typeface="WenQuanYi Zen Hei"/>
              </a:rPr>
              <a:t>• 用户验收测试报告（UAT）</a:t>
            </a:r>
          </a:p>
          <a:p>
            <a:pPr>
              <a:spcAft>
                <a:spcPts val="400"/>
              </a:spcAft>
              <a:defRPr sz="1400">
                <a:latin typeface="WenQuanYi Zen Hei"/>
              </a:defRPr>
            </a:pPr>
            <a:r>
              <a:rPr>
                <a:latin typeface="WenQuanYi Zen Hei"/>
              </a:rPr>
              <a:t>• Bug修复统计报告</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4. 数据分析报告</a:t>
            </a:r>
          </a:p>
          <a:p>
            <a:pPr>
              <a:spcAft>
                <a:spcPts val="400"/>
              </a:spcAft>
              <a:defRPr sz="1400">
                <a:latin typeface="WenQuanYi Zen Hei"/>
              </a:defRPr>
            </a:pPr>
          </a:p>
          <a:p>
            <a:pPr>
              <a:spcAft>
                <a:spcPts val="400"/>
              </a:spcAft>
              <a:defRPr sz="1400">
                <a:latin typeface="WenQuanYi Zen Hei"/>
              </a:defRPr>
            </a:pPr>
            <a:r>
              <a:rPr>
                <a:latin typeface="WenQuanYi Zen Hei"/>
              </a:rPr>
              <a:t>系统性能指标：</a:t>
            </a:r>
          </a:p>
          <a:p>
            <a:pPr>
              <a:spcAft>
                <a:spcPts val="400"/>
              </a:spcAft>
              <a:defRPr sz="1400">
                <a:latin typeface="WenQuanYi Zen Hei"/>
              </a:defRPr>
            </a:pPr>
            <a:r>
              <a:rPr>
                <a:latin typeface="WenQuanYi Zen Hei"/>
              </a:rPr>
              <a:t>• 页面响应时间：平均320ms，95分位&lt;800ms</a:t>
            </a:r>
          </a:p>
          <a:p>
            <a:pPr>
              <a:spcAft>
                <a:spcPts val="400"/>
              </a:spcAft>
              <a:defRPr sz="1400">
                <a:latin typeface="WenQuanYi Zen Hei"/>
              </a:defRPr>
            </a:pPr>
            <a:r>
              <a:rPr>
                <a:latin typeface="WenQuanYi Zen Hei"/>
              </a:rPr>
              <a:t>• 接口响应时间：平均150ms，95分位&lt;500ms</a:t>
            </a:r>
          </a:p>
          <a:p>
            <a:pPr>
              <a:spcAft>
                <a:spcPts val="400"/>
              </a:spcAft>
              <a:defRPr sz="1400">
                <a:latin typeface="WenQuanYi Zen Hei"/>
              </a:defRPr>
            </a:pPr>
            <a:r>
              <a:rPr>
                <a:latin typeface="WenQuanYi Zen Hei"/>
              </a:rPr>
              <a:t>• 并发支持能力：1000+并发用户无压力</a:t>
            </a:r>
          </a:p>
          <a:p>
            <a:pPr>
              <a:spcAft>
                <a:spcPts val="400"/>
              </a:spcAft>
              <a:defRPr sz="1400">
                <a:latin typeface="WenQuanYi Zen Hei"/>
              </a:defRPr>
            </a:pPr>
            <a:r>
              <a:rPr>
                <a:latin typeface="WenQuanYi Zen Hei"/>
              </a:rPr>
              <a:t>• 系统可用性：测试期间达到99.8%</a:t>
            </a:r>
          </a:p>
          <a:p>
            <a:pPr>
              <a:spcAft>
                <a:spcPts val="400"/>
              </a:spcAft>
              <a:defRPr sz="1400">
                <a:latin typeface="WenQuanYi Zen Hei"/>
              </a:defRPr>
            </a:pPr>
          </a:p>
          <a:p>
            <a:pPr>
              <a:spcAft>
                <a:spcPts val="400"/>
              </a:spcAft>
              <a:defRPr sz="1400">
                <a:latin typeface="WenQuanYi Zen Hei"/>
              </a:defRPr>
            </a:pPr>
            <a:r>
              <a:rPr>
                <a:latin typeface="WenQuanYi Zen Hei"/>
              </a:rPr>
              <a:t>质量指标：</a:t>
            </a:r>
          </a:p>
          <a:p>
            <a:pPr>
              <a:spcAft>
                <a:spcPts val="400"/>
              </a:spcAft>
              <a:defRPr sz="1400">
                <a:latin typeface="WenQuanYi Zen Hei"/>
              </a:defRPr>
            </a:pPr>
            <a:r>
              <a:rPr>
                <a:latin typeface="WenQuanYi Zen Hei"/>
              </a:rPr>
              <a:t>• 功能完成度：100%（所有需求已实现）</a:t>
            </a:r>
          </a:p>
          <a:p>
            <a:pPr>
              <a:spcAft>
                <a:spcPts val="400"/>
              </a:spcAft>
              <a:defRPr sz="1400">
                <a:latin typeface="WenQuanYi Zen Hei"/>
              </a:defRPr>
            </a:pPr>
            <a:r>
              <a:rPr>
                <a:latin typeface="WenQuanYi Zen Hei"/>
              </a:rPr>
              <a:t>• Bug修复率：98.5%（仅遗留3个低优先级bug）</a:t>
            </a:r>
          </a:p>
          <a:p>
            <a:pPr>
              <a:spcAft>
                <a:spcPts val="400"/>
              </a:spcAft>
              <a:defRPr sz="1400">
                <a:latin typeface="WenQuanYi Zen Hei"/>
              </a:defRPr>
            </a:pPr>
            <a:r>
              <a:rPr>
                <a:latin typeface="WenQuanYi Zen Hei"/>
              </a:rPr>
              <a:t>• 代码覆盖率：单元测试覆盖率达82%</a:t>
            </a:r>
          </a:p>
          <a:p>
            <a:pPr>
              <a:spcAft>
                <a:spcPts val="400"/>
              </a:spcAft>
              <a:defRPr sz="1400">
                <a:latin typeface="WenQuanYi Zen Hei"/>
              </a:defRPr>
            </a:pPr>
            <a:r>
              <a:rPr>
                <a:latin typeface="WenQuanYi Zen Hei"/>
              </a:rPr>
              <a:t>• 安全扫描：无高危和中危漏洞</a:t>
            </a:r>
          </a:p>
          <a:p>
            <a:pPr>
              <a:spcAft>
                <a:spcPts val="400"/>
              </a:spcAft>
              <a:defRPr sz="1400">
                <a:latin typeface="WenQuanYi Zen Hei"/>
              </a:defRPr>
            </a:pPr>
          </a:p>
          <a:p>
            <a:pPr>
              <a:spcAft>
                <a:spcPts val="400"/>
              </a:spcAft>
              <a:defRPr sz="1400">
                <a:latin typeface="WenQuanYi Zen Hei"/>
              </a:defRPr>
            </a:pPr>
            <a:r>
              <a:rPr>
                <a:latin typeface="WenQuanYi Zen Hei"/>
              </a:rPr>
              <a:t>用户数据统计（测试数据）：</a:t>
            </a:r>
          </a:p>
          <a:p>
            <a:pPr>
              <a:spcAft>
                <a:spcPts val="400"/>
              </a:spcAft>
              <a:defRPr sz="1400">
                <a:latin typeface="WenQuanYi Zen Hei"/>
              </a:defRPr>
            </a:pPr>
            <a:r>
              <a:rPr>
                <a:latin typeface="WenQuanYi Zen Hei"/>
              </a:rPr>
              <a:t>• 注册用户：1500+测试账号</a:t>
            </a:r>
          </a:p>
          <a:p>
            <a:pPr>
              <a:spcAft>
                <a:spcPts val="400"/>
              </a:spcAft>
              <a:defRPr sz="1400">
                <a:latin typeface="WenQuanYi Zen Hei"/>
              </a:defRPr>
            </a:pPr>
            <a:r>
              <a:rPr>
                <a:latin typeface="WenQuanYi Zen Hei"/>
              </a:rPr>
              <a:t>• 订单数据：3000+测试订单</a:t>
            </a:r>
          </a:p>
          <a:p>
            <a:pPr>
              <a:spcAft>
                <a:spcPts val="400"/>
              </a:spcAft>
              <a:defRPr sz="1400">
                <a:latin typeface="WenQuanYi Zen Hei"/>
              </a:defRPr>
            </a:pPr>
            <a:r>
              <a:rPr>
                <a:latin typeface="WenQuanYi Zen Hei"/>
              </a:rPr>
              <a:t>• 核销记录：2500+核销记录</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项目总结</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项目成果</a:t>
            </a:r>
          </a:p>
          <a:p>
            <a:pPr>
              <a:spcAft>
                <a:spcPts val="400"/>
              </a:spcAft>
              <a:defRPr sz="1400">
                <a:latin typeface="WenQuanYi Zen Hei"/>
              </a:defRPr>
            </a:pPr>
            <a:r>
              <a:rPr>
                <a:latin typeface="WenQuanYi Zen Hei"/>
              </a:rPr>
              <a:t>• 按期完成西山温泉体育公园非雪季运营系统开发</a:t>
            </a:r>
          </a:p>
          <a:p>
            <a:pPr>
              <a:spcAft>
                <a:spcPts val="400"/>
              </a:spcAft>
              <a:defRPr sz="1400">
                <a:latin typeface="WenQuanYi Zen Hei"/>
              </a:defRPr>
            </a:pPr>
            <a:r>
              <a:rPr>
                <a:latin typeface="WenQuanYi Zen Hei"/>
              </a:rPr>
              <a:t>• 成功实现与现有雪季系统的数据集成</a:t>
            </a:r>
          </a:p>
          <a:p>
            <a:pPr>
              <a:spcAft>
                <a:spcPts val="400"/>
              </a:spcAft>
              <a:defRPr sz="1400">
                <a:latin typeface="WenQuanYi Zen Hei"/>
              </a:defRPr>
            </a:pPr>
            <a:r>
              <a:rPr>
                <a:latin typeface="WenQuanYi Zen Hei"/>
              </a:rPr>
              <a:t>• 交付完整的管理后台、小程序、核销端三端系统</a:t>
            </a:r>
          </a:p>
          <a:p>
            <a:pPr>
              <a:spcAft>
                <a:spcPts val="400"/>
              </a:spcAft>
              <a:defRPr sz="1400">
                <a:latin typeface="WenQuanYi Zen Hei"/>
              </a:defRPr>
            </a:pPr>
            <a:r>
              <a:rPr>
                <a:latin typeface="WenQuanYi Zen Hei"/>
              </a:rPr>
              <a:t>• 系统功能完整，性能稳定，满足业务需求</a:t>
            </a:r>
          </a:p>
          <a:p>
            <a:pPr>
              <a:spcAft>
                <a:spcPts val="400"/>
              </a:spcAft>
              <a:defRPr sz="1400">
                <a:latin typeface="WenQuanYi Zen Hei"/>
              </a:defRPr>
            </a:pPr>
            <a:r>
              <a:rPr>
                <a:latin typeface="WenQuanYi Zen Hei"/>
              </a:rPr>
              <a:t>• 项目文档齐全，交付物完整</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项目亮点</a:t>
            </a:r>
          </a:p>
          <a:p>
            <a:pPr>
              <a:spcAft>
                <a:spcPts val="400"/>
              </a:spcAft>
              <a:defRPr sz="1400">
                <a:latin typeface="WenQuanYi Zen Hei"/>
              </a:defRPr>
            </a:pPr>
            <a:r>
              <a:rPr>
                <a:latin typeface="WenQuanYi Zen Hei"/>
              </a:rPr>
              <a:t>• 微服务架构设计，支持未来业务扩展</a:t>
            </a:r>
          </a:p>
          <a:p>
            <a:pPr>
              <a:spcAft>
                <a:spcPts val="400"/>
              </a:spcAft>
              <a:defRPr sz="1400">
                <a:latin typeface="WenQuanYi Zen Hei"/>
              </a:defRPr>
            </a:pPr>
            <a:r>
              <a:rPr>
                <a:latin typeface="WenQuanYi Zen Hei"/>
              </a:rPr>
              <a:t>• 微信小程序开发，提供良好用户体验</a:t>
            </a:r>
          </a:p>
          <a:p>
            <a:pPr>
              <a:spcAft>
                <a:spcPts val="400"/>
              </a:spcAft>
              <a:defRPr sz="1400">
                <a:latin typeface="WenQuanYi Zen Hei"/>
              </a:defRPr>
            </a:pPr>
            <a:r>
              <a:rPr>
                <a:latin typeface="WenQuanYi Zen Hei"/>
              </a:rPr>
              <a:t>• 数据打通与用户统一，实现精细化运营</a:t>
            </a:r>
          </a:p>
          <a:p>
            <a:pPr>
              <a:spcAft>
                <a:spcPts val="400"/>
              </a:spcAft>
              <a:defRPr sz="1400">
                <a:latin typeface="WenQuanYi Zen Hei"/>
              </a:defRPr>
            </a:pPr>
            <a:r>
              <a:rPr>
                <a:latin typeface="WenQuanYi Zen Hei"/>
              </a:rPr>
              <a:t>• 移动端核销系统，提升现场核销效率</a:t>
            </a:r>
          </a:p>
          <a:p>
            <a:pPr>
              <a:spcAft>
                <a:spcPts val="400"/>
              </a:spcAft>
              <a:defRPr sz="1400">
                <a:latin typeface="WenQuanYi Zen Hei"/>
              </a:defRPr>
            </a:pPr>
            <a:r>
              <a:rPr>
                <a:latin typeface="WenQuanYi Zen Hei"/>
              </a:rPr>
              <a:t>• 完善的数据分析功能，支持运营决策</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后续规划</a:t>
            </a:r>
          </a:p>
          <a:p>
            <a:pPr>
              <a:spcAft>
                <a:spcPts val="400"/>
              </a:spcAft>
              <a:defRPr sz="1400">
                <a:latin typeface="WenQuanYi Zen Hei"/>
              </a:defRPr>
            </a:pPr>
            <a:r>
              <a:rPr>
                <a:latin typeface="WenQuanYi Zen Hei"/>
              </a:rPr>
              <a:t>• 系统部署上线与试运行</a:t>
            </a:r>
          </a:p>
          <a:p>
            <a:pPr>
              <a:spcAft>
                <a:spcPts val="400"/>
              </a:spcAft>
              <a:defRPr sz="1400">
                <a:latin typeface="WenQuanYi Zen Hei"/>
              </a:defRPr>
            </a:pPr>
            <a:r>
              <a:rPr>
                <a:latin typeface="WenQuanYi Zen Hei"/>
              </a:rPr>
              <a:t>• 用户培训与操作指导</a:t>
            </a:r>
          </a:p>
          <a:p>
            <a:pPr>
              <a:spcAft>
                <a:spcPts val="400"/>
              </a:spcAft>
              <a:defRPr sz="1400">
                <a:latin typeface="WenQuanYi Zen Hei"/>
              </a:defRPr>
            </a:pPr>
            <a:r>
              <a:rPr>
                <a:latin typeface="WenQuanYi Zen Hei"/>
              </a:rPr>
              <a:t>• 持续的技术支持与运维服务</a:t>
            </a:r>
          </a:p>
          <a:p>
            <a:pPr>
              <a:spcAft>
                <a:spcPts val="400"/>
              </a:spcAft>
              <a:defRPr sz="1400">
                <a:latin typeface="WenQuanYi Zen Hei"/>
              </a:defRPr>
            </a:pPr>
            <a:r>
              <a:rPr>
                <a:latin typeface="WenQuanYi Zen Hei"/>
              </a:rPr>
              <a:t>• 根据运营反馈持续优化</a:t>
            </a:r>
          </a:p>
          <a:p>
            <a:pPr>
              <a:spcAft>
                <a:spcPts val="400"/>
              </a:spcAft>
              <a:defRPr sz="1400">
                <a:latin typeface="WenQuanYi Zen Hei"/>
              </a:defRPr>
            </a:pPr>
            <a:r>
              <a:rPr>
                <a:latin typeface="WenQuanYi Zen Hei"/>
              </a:rPr>
              <a:t>• 探讨二期功能扩展需求</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项目总结</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项目成果</a:t>
            </a:r>
          </a:p>
          <a:p>
            <a:pPr>
              <a:spcAft>
                <a:spcPts val="400"/>
              </a:spcAft>
              <a:defRPr sz="1400">
                <a:latin typeface="WenQuanYi Zen Hei"/>
              </a:defRPr>
            </a:pPr>
            <a:r>
              <a:rPr>
                <a:latin typeface="WenQuanYi Zen Hei"/>
              </a:rPr>
              <a:t>• 按期完成西山温泉体育公园非雪季运营系统开发</a:t>
            </a:r>
          </a:p>
          <a:p>
            <a:pPr>
              <a:spcAft>
                <a:spcPts val="400"/>
              </a:spcAft>
              <a:defRPr sz="1400">
                <a:latin typeface="WenQuanYi Zen Hei"/>
              </a:defRPr>
            </a:pPr>
            <a:r>
              <a:rPr>
                <a:latin typeface="WenQuanYi Zen Hei"/>
              </a:rPr>
              <a:t>• 成功实现与现有雪季系统的数据集成</a:t>
            </a:r>
          </a:p>
          <a:p>
            <a:pPr>
              <a:spcAft>
                <a:spcPts val="400"/>
              </a:spcAft>
              <a:defRPr sz="1400">
                <a:latin typeface="WenQuanYi Zen Hei"/>
              </a:defRPr>
            </a:pPr>
            <a:r>
              <a:rPr>
                <a:latin typeface="WenQuanYi Zen Hei"/>
              </a:rPr>
              <a:t>• 交付完整的管理后台、小程序、核销端三端系统</a:t>
            </a:r>
          </a:p>
          <a:p>
            <a:pPr>
              <a:spcAft>
                <a:spcPts val="400"/>
              </a:spcAft>
              <a:defRPr sz="1400">
                <a:latin typeface="WenQuanYi Zen Hei"/>
              </a:defRPr>
            </a:pPr>
            <a:r>
              <a:rPr>
                <a:latin typeface="WenQuanYi Zen Hei"/>
              </a:rPr>
              <a:t>• 系统功能完整，性能稳定，满足业务需求</a:t>
            </a:r>
          </a:p>
          <a:p>
            <a:pPr>
              <a:spcAft>
                <a:spcPts val="400"/>
              </a:spcAft>
              <a:defRPr sz="1400">
                <a:latin typeface="WenQuanYi Zen Hei"/>
              </a:defRPr>
            </a:pPr>
            <a:r>
              <a:rPr>
                <a:latin typeface="WenQuanYi Zen Hei"/>
              </a:rPr>
              <a:t>• 项目文档齐全，交付物完整</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项目亮点</a:t>
            </a:r>
          </a:p>
          <a:p>
            <a:pPr>
              <a:spcAft>
                <a:spcPts val="400"/>
              </a:spcAft>
              <a:defRPr sz="1400">
                <a:latin typeface="WenQuanYi Zen Hei"/>
              </a:defRPr>
            </a:pPr>
            <a:r>
              <a:rPr>
                <a:latin typeface="WenQuanYi Zen Hei"/>
              </a:rPr>
              <a:t>• 微服务架构设计，支持未来业务扩展</a:t>
            </a:r>
          </a:p>
          <a:p>
            <a:pPr>
              <a:spcAft>
                <a:spcPts val="400"/>
              </a:spcAft>
              <a:defRPr sz="1400">
                <a:latin typeface="WenQuanYi Zen Hei"/>
              </a:defRPr>
            </a:pPr>
            <a:r>
              <a:rPr>
                <a:latin typeface="WenQuanYi Zen Hei"/>
              </a:rPr>
              <a:t>• 微信小程序开发，提供良好用户体验</a:t>
            </a:r>
          </a:p>
          <a:p>
            <a:pPr>
              <a:spcAft>
                <a:spcPts val="400"/>
              </a:spcAft>
              <a:defRPr sz="1400">
                <a:latin typeface="WenQuanYi Zen Hei"/>
              </a:defRPr>
            </a:pPr>
            <a:r>
              <a:rPr>
                <a:latin typeface="WenQuanYi Zen Hei"/>
              </a:rPr>
              <a:t>• 数据打通与用户统一，实现精细化运营</a:t>
            </a:r>
          </a:p>
          <a:p>
            <a:pPr>
              <a:spcAft>
                <a:spcPts val="400"/>
              </a:spcAft>
              <a:defRPr sz="1400">
                <a:latin typeface="WenQuanYi Zen Hei"/>
              </a:defRPr>
            </a:pPr>
            <a:r>
              <a:rPr>
                <a:latin typeface="WenQuanYi Zen Hei"/>
              </a:rPr>
              <a:t>• 移动端核销系统，提升现场核销效率</a:t>
            </a:r>
          </a:p>
          <a:p>
            <a:pPr>
              <a:spcAft>
                <a:spcPts val="400"/>
              </a:spcAft>
              <a:defRPr sz="1400">
                <a:latin typeface="WenQuanYi Zen Hei"/>
              </a:defRPr>
            </a:pPr>
            <a:r>
              <a:rPr>
                <a:latin typeface="WenQuanYi Zen Hei"/>
              </a:rPr>
              <a:t>• 完善的数据分析功能，支持运营决策</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后续规划</a:t>
            </a:r>
          </a:p>
          <a:p>
            <a:pPr>
              <a:spcAft>
                <a:spcPts val="400"/>
              </a:spcAft>
              <a:defRPr sz="1400">
                <a:latin typeface="WenQuanYi Zen Hei"/>
              </a:defRPr>
            </a:pPr>
            <a:r>
              <a:rPr>
                <a:latin typeface="WenQuanYi Zen Hei"/>
              </a:rPr>
              <a:t>• 系统部署上线与试运行</a:t>
            </a:r>
          </a:p>
          <a:p>
            <a:pPr>
              <a:spcAft>
                <a:spcPts val="400"/>
              </a:spcAft>
              <a:defRPr sz="1400">
                <a:latin typeface="WenQuanYi Zen Hei"/>
              </a:defRPr>
            </a:pPr>
            <a:r>
              <a:rPr>
                <a:latin typeface="WenQuanYi Zen Hei"/>
              </a:rPr>
              <a:t>• 用户培训与操作指导</a:t>
            </a:r>
          </a:p>
          <a:p>
            <a:pPr>
              <a:spcAft>
                <a:spcPts val="400"/>
              </a:spcAft>
              <a:defRPr sz="1400">
                <a:latin typeface="WenQuanYi Zen Hei"/>
              </a:defRPr>
            </a:pPr>
            <a:r>
              <a:rPr>
                <a:latin typeface="WenQuanYi Zen Hei"/>
              </a:rPr>
              <a:t>• 持续的技术支持与运维服务</a:t>
            </a:r>
          </a:p>
          <a:p>
            <a:pPr>
              <a:spcAft>
                <a:spcPts val="400"/>
              </a:spcAft>
              <a:defRPr sz="1400">
                <a:latin typeface="WenQuanYi Zen Hei"/>
              </a:defRPr>
            </a:pPr>
            <a:r>
              <a:rPr>
                <a:latin typeface="WenQuanYi Zen Hei"/>
              </a:rPr>
              <a:t>• 根据运营反馈持续优化</a:t>
            </a:r>
          </a:p>
          <a:p>
            <a:pPr>
              <a:spcAft>
                <a:spcPts val="400"/>
              </a:spcAft>
              <a:defRPr sz="1400">
                <a:latin typeface="WenQuanYi Zen Hei"/>
              </a:defRPr>
            </a:pPr>
            <a:r>
              <a:rPr>
                <a:latin typeface="WenQuanYi Zen Hei"/>
              </a:rPr>
              <a:t>• 探讨二期功能扩展需求</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286000"/>
            <a:ext cx="5486400" cy="1371600"/>
          </a:xfrm>
          <a:prstGeom prst="rect">
            <a:avLst/>
          </a:prstGeom>
          <a:noFill/>
        </p:spPr>
        <p:txBody>
          <a:bodyPr wrap="none">
            <a:spAutoFit/>
          </a:bodyPr>
          <a:lstStyle/>
          <a:p>
            <a:pPr algn="ctr">
              <a:defRPr sz="4800" b="1">
                <a:solidFill>
                  <a:srgbClr val="0046A0"/>
                </a:solidFill>
                <a:latin typeface="WenQuanYi Zen Hei"/>
              </a:defRPr>
            </a:pPr>
            <a:r>
              <a:rPr>
                <a:latin typeface="WenQuanYi Zen Hei"/>
              </a:rPr>
              <a:t>谢谢！</a:t>
            </a:r>
          </a:p>
          <a:p>
            <a:pPr algn="ctr">
              <a:defRPr sz="4800" b="1">
                <a:solidFill>
                  <a:srgbClr val="0046A0"/>
                </a:solidFill>
                <a:latin typeface="WenQuanYi Zen Hei"/>
              </a:defRPr>
            </a:pPr>
          </a:p>
          <a:p>
            <a:pPr algn="ctr">
              <a:defRPr sz="4800" b="1">
                <a:solidFill>
                  <a:srgbClr val="0046A0"/>
                </a:solidFill>
                <a:latin typeface="WenQuanYi Zen Hei"/>
              </a:defRPr>
            </a:pPr>
            <a:r>
              <a:rPr>
                <a:latin typeface="WenQuanYi Zen Hei"/>
              </a:rPr>
              <a:t>Q &amp; A</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286000"/>
            <a:ext cx="5486400" cy="1371600"/>
          </a:xfrm>
          <a:prstGeom prst="rect">
            <a:avLst/>
          </a:prstGeom>
          <a:noFill/>
        </p:spPr>
        <p:txBody>
          <a:bodyPr wrap="none">
            <a:spAutoFit/>
          </a:bodyPr>
          <a:lstStyle/>
          <a:p>
            <a:pPr algn="ctr">
              <a:defRPr sz="4800" b="1">
                <a:solidFill>
                  <a:srgbClr val="0046A0"/>
                </a:solidFill>
                <a:latin typeface="WenQuanYi Zen Hei"/>
              </a:defRPr>
            </a:pPr>
            <a:r>
              <a:rPr>
                <a:latin typeface="WenQuanYi Zen Hei"/>
              </a:rPr>
              <a:t>谢谢！</a:t>
            </a:r>
          </a:p>
          <a:p>
            <a:pPr algn="ctr">
              <a:defRPr sz="4800" b="1">
                <a:solidFill>
                  <a:srgbClr val="0046A0"/>
                </a:solidFill>
                <a:latin typeface="WenQuanYi Zen Hei"/>
              </a:defRPr>
            </a:pPr>
          </a:p>
          <a:p>
            <a:pPr algn="ctr">
              <a:defRPr sz="4800" b="1">
                <a:solidFill>
                  <a:srgbClr val="0046A0"/>
                </a:solidFill>
                <a:latin typeface="WenQuanYi Zen Hei"/>
              </a:defRPr>
            </a:pPr>
            <a:r>
              <a:rPr>
                <a:latin typeface="WenQuanYi Zen Hei"/>
              </a:rPr>
              <a:t>Q &amp; 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238971"/>
            <a:ext cx="1989499" cy="369332"/>
          </a:xfrm>
          <a:prstGeom prst="rect">
            <a:avLst/>
          </a:prstGeom>
          <a:noFill/>
        </p:spPr>
        <p:txBody>
          <a:bodyPr wrap="square" rtlCol="0">
            <a:spAutoFit/>
          </a:bodyPr>
          <a:lstStyle/>
          <a:p>
            <a:r>
              <a:rPr kumimoji="1" lang="zh-CN" altLang="en-US" dirty="0"/>
              <a:t>场地预定上架</a:t>
            </a:r>
            <a:endParaRPr kumimoji="1" lang="en-US" altLang="zh-CN" dirty="0"/>
          </a:p>
        </p:txBody>
      </p:sp>
      <p:sp>
        <p:nvSpPr>
          <p:cNvPr id="4" name="文本框 3"/>
          <p:cNvSpPr txBox="1"/>
          <p:nvPr/>
        </p:nvSpPr>
        <p:spPr>
          <a:xfrm>
            <a:off x="630683" y="678938"/>
            <a:ext cx="20022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8" name="矩形: 圆角 7"/>
          <p:cNvSpPr/>
          <p:nvPr/>
        </p:nvSpPr>
        <p:spPr>
          <a:xfrm>
            <a:off x="2704905" y="2338038"/>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登录系统后台</a:t>
            </a:r>
            <a:endParaRPr lang="zh-CN" altLang="en-US" sz="1000" dirty="0">
              <a:solidFill>
                <a:schemeClr val="tx1"/>
              </a:solidFill>
            </a:endParaRPr>
          </a:p>
        </p:txBody>
      </p:sp>
      <p:sp>
        <p:nvSpPr>
          <p:cNvPr id="15" name="矩形: 圆角 14"/>
          <p:cNvSpPr/>
          <p:nvPr/>
        </p:nvSpPr>
        <p:spPr>
          <a:xfrm>
            <a:off x="4656457" y="2338036"/>
            <a:ext cx="1062274"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场地管理</a:t>
            </a:r>
            <a:endParaRPr lang="zh-CN" altLang="en-US" sz="1000" dirty="0">
              <a:solidFill>
                <a:schemeClr val="tx1"/>
              </a:solidFill>
            </a:endParaRPr>
          </a:p>
        </p:txBody>
      </p:sp>
      <p:sp>
        <p:nvSpPr>
          <p:cNvPr id="31" name="矩形: 圆角 30"/>
          <p:cNvSpPr/>
          <p:nvPr/>
        </p:nvSpPr>
        <p:spPr>
          <a:xfrm>
            <a:off x="806286" y="2338038"/>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cxnSp>
        <p:nvCxnSpPr>
          <p:cNvPr id="37" name="连接符: 肘形 36"/>
          <p:cNvCxnSpPr>
            <a:stCxn id="8" idx="3"/>
            <a:endCxn id="15" idx="1"/>
          </p:cNvCxnSpPr>
          <p:nvPr/>
        </p:nvCxnSpPr>
        <p:spPr>
          <a:xfrm flipV="1">
            <a:off x="4156560" y="2576131"/>
            <a:ext cx="499897" cy="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15" idx="3"/>
            <a:endCxn id="20" idx="1"/>
          </p:cNvCxnSpPr>
          <p:nvPr/>
        </p:nvCxnSpPr>
        <p:spPr>
          <a:xfrm flipV="1">
            <a:off x="5718731" y="1889681"/>
            <a:ext cx="477028" cy="68645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6195759" y="1705014"/>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3.1 To B</a:t>
            </a:r>
            <a:r>
              <a:rPr lang="zh-CN" altLang="en-US" sz="1000" dirty="0">
                <a:solidFill>
                  <a:schemeClr val="tx1"/>
                </a:solidFill>
              </a:rPr>
              <a:t>：场地整体出租给某供应商</a:t>
            </a:r>
            <a:endParaRPr lang="zh-CN" altLang="en-US" sz="1000" dirty="0">
              <a:solidFill>
                <a:schemeClr val="tx1"/>
              </a:solidFill>
            </a:endParaRPr>
          </a:p>
        </p:txBody>
      </p:sp>
      <p:sp>
        <p:nvSpPr>
          <p:cNvPr id="52" name="矩形: 圆角 51"/>
          <p:cNvSpPr/>
          <p:nvPr/>
        </p:nvSpPr>
        <p:spPr>
          <a:xfrm>
            <a:off x="8405191" y="2341848"/>
            <a:ext cx="1294205"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场地预定上架</a:t>
            </a:r>
            <a:endParaRPr lang="zh-CN" altLang="en-US" sz="1000" dirty="0">
              <a:solidFill>
                <a:schemeClr val="tx1"/>
              </a:solidFill>
            </a:endParaRPr>
          </a:p>
        </p:txBody>
      </p:sp>
      <p:cxnSp>
        <p:nvCxnSpPr>
          <p:cNvPr id="100" name="连接符: 肘形 99"/>
          <p:cNvCxnSpPr>
            <a:stCxn id="20" idx="3"/>
            <a:endCxn id="52" idx="1"/>
          </p:cNvCxnSpPr>
          <p:nvPr/>
        </p:nvCxnSpPr>
        <p:spPr>
          <a:xfrm>
            <a:off x="7527851" y="1889681"/>
            <a:ext cx="877340" cy="69026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TextBox 2588"/>
          <p:cNvSpPr txBox="1">
            <a:spLocks noChangeArrowheads="1"/>
          </p:cNvSpPr>
          <p:nvPr>
            <p:custDataLst>
              <p:tags r:id="rId1"/>
            </p:custDataLst>
          </p:nvPr>
        </p:nvSpPr>
        <p:spPr bwMode="auto">
          <a:xfrm>
            <a:off x="2901455"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篮羽中心</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44" name="TextBox 2588"/>
          <p:cNvSpPr txBox="1">
            <a:spLocks noChangeArrowheads="1"/>
          </p:cNvSpPr>
          <p:nvPr>
            <p:custDataLst>
              <p:tags r:id="rId2"/>
            </p:custDataLst>
          </p:nvPr>
        </p:nvSpPr>
        <p:spPr bwMode="auto">
          <a:xfrm>
            <a:off x="6561228"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教培中心</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16" name="矩形: 圆角 15"/>
          <p:cNvSpPr/>
          <p:nvPr/>
        </p:nvSpPr>
        <p:spPr>
          <a:xfrm>
            <a:off x="6195759" y="2396775"/>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3.2 To B</a:t>
            </a:r>
            <a:r>
              <a:rPr lang="zh-CN" altLang="en-US" sz="1000" dirty="0">
                <a:solidFill>
                  <a:schemeClr val="tx1"/>
                </a:solidFill>
              </a:rPr>
              <a:t>：场地与供应商分成</a:t>
            </a:r>
            <a:endParaRPr lang="zh-CN" altLang="en-US" sz="1000" dirty="0">
              <a:solidFill>
                <a:schemeClr val="tx1"/>
              </a:solidFill>
            </a:endParaRPr>
          </a:p>
        </p:txBody>
      </p:sp>
      <p:sp>
        <p:nvSpPr>
          <p:cNvPr id="19" name="矩形: 圆角 18"/>
          <p:cNvSpPr/>
          <p:nvPr/>
        </p:nvSpPr>
        <p:spPr>
          <a:xfrm>
            <a:off x="6195759" y="3073154"/>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3.3 To C</a:t>
            </a:r>
            <a:r>
              <a:rPr lang="zh-CN" altLang="en-US" sz="1000" dirty="0">
                <a:solidFill>
                  <a:schemeClr val="tx1"/>
                </a:solidFill>
              </a:rPr>
              <a:t>：场地自营，散客预定</a:t>
            </a:r>
            <a:endParaRPr lang="zh-CN" altLang="en-US" sz="1000" dirty="0">
              <a:solidFill>
                <a:schemeClr val="tx1"/>
              </a:solidFill>
            </a:endParaRPr>
          </a:p>
        </p:txBody>
      </p:sp>
      <p:cxnSp>
        <p:nvCxnSpPr>
          <p:cNvPr id="21" name="连接符: 肘形 20"/>
          <p:cNvCxnSpPr>
            <a:stCxn id="15" idx="3"/>
            <a:endCxn id="16" idx="1"/>
          </p:cNvCxnSpPr>
          <p:nvPr/>
        </p:nvCxnSpPr>
        <p:spPr>
          <a:xfrm>
            <a:off x="5718731" y="2576131"/>
            <a:ext cx="477028" cy="531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p:cNvCxnSpPr>
            <a:stCxn id="15" idx="3"/>
            <a:endCxn id="19" idx="1"/>
          </p:cNvCxnSpPr>
          <p:nvPr/>
        </p:nvCxnSpPr>
        <p:spPr>
          <a:xfrm>
            <a:off x="5718731" y="2576131"/>
            <a:ext cx="477028" cy="68169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p:cNvCxnSpPr>
            <a:stCxn id="16" idx="3"/>
            <a:endCxn id="52" idx="1"/>
          </p:cNvCxnSpPr>
          <p:nvPr/>
        </p:nvCxnSpPr>
        <p:spPr>
          <a:xfrm flipV="1">
            <a:off x="7527851" y="2579943"/>
            <a:ext cx="877340" cy="149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19" idx="3"/>
            <a:endCxn id="52" idx="1"/>
          </p:cNvCxnSpPr>
          <p:nvPr/>
        </p:nvCxnSpPr>
        <p:spPr>
          <a:xfrm flipV="1">
            <a:off x="7527851" y="2579943"/>
            <a:ext cx="877340" cy="67787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59" name="图片 58"/>
          <p:cNvPicPr/>
          <p:nvPr/>
        </p:nvPicPr>
        <p:blipFill>
          <a:blip r:embed="rId3"/>
          <a:stretch>
            <a:fillRect/>
          </a:stretch>
        </p:blipFill>
        <p:spPr>
          <a:xfrm>
            <a:off x="2013084" y="4266710"/>
            <a:ext cx="3199130" cy="2246630"/>
          </a:xfrm>
          <a:prstGeom prst="rect">
            <a:avLst/>
          </a:prstGeom>
          <a:noFill/>
          <a:ln w="9525">
            <a:noFill/>
          </a:ln>
        </p:spPr>
      </p:pic>
      <p:pic>
        <p:nvPicPr>
          <p:cNvPr id="60" name="图片 59"/>
          <p:cNvPicPr/>
          <p:nvPr/>
        </p:nvPicPr>
        <p:blipFill>
          <a:blip r:embed="rId4"/>
          <a:stretch>
            <a:fillRect/>
          </a:stretch>
        </p:blipFill>
        <p:spPr>
          <a:xfrm>
            <a:off x="5863255" y="4266710"/>
            <a:ext cx="2972435" cy="2268855"/>
          </a:xfrm>
          <a:prstGeom prst="rect">
            <a:avLst/>
          </a:prstGeom>
          <a:noFill/>
          <a:ln w="9525">
            <a:noFill/>
          </a:ln>
        </p:spPr>
      </p:pic>
      <p:sp>
        <p:nvSpPr>
          <p:cNvPr id="3" name="文本框 2"/>
          <p:cNvSpPr txBox="1"/>
          <p:nvPr/>
        </p:nvSpPr>
        <p:spPr>
          <a:xfrm>
            <a:off x="8062278" y="304079"/>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0623" y="1275336"/>
            <a:ext cx="1748860" cy="369332"/>
          </a:xfrm>
          <a:prstGeom prst="rect">
            <a:avLst/>
          </a:prstGeom>
          <a:noFill/>
        </p:spPr>
        <p:txBody>
          <a:bodyPr wrap="square" rtlCol="0">
            <a:spAutoFit/>
          </a:bodyPr>
          <a:lstStyle/>
          <a:p>
            <a:r>
              <a:rPr kumimoji="1" lang="zh-CN" altLang="en-US" dirty="0"/>
              <a:t>购票及核销</a:t>
            </a:r>
            <a:endParaRPr kumimoji="1" lang="en-US" altLang="zh-CN" dirty="0">
              <a:solidFill>
                <a:srgbClr val="FF0000"/>
              </a:solidFill>
            </a:endParaRPr>
          </a:p>
        </p:txBody>
      </p:sp>
      <p:sp>
        <p:nvSpPr>
          <p:cNvPr id="4" name="文本框 3"/>
          <p:cNvSpPr txBox="1"/>
          <p:nvPr/>
        </p:nvSpPr>
        <p:spPr>
          <a:xfrm>
            <a:off x="467798" y="652342"/>
            <a:ext cx="1790065"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0046A0"/>
              </a:solidFill>
              <a:latin typeface="+mj-ea"/>
              <a:ea typeface="+mj-ea"/>
              <a:cs typeface="+mj-ea"/>
            </a:endParaRPr>
          </a:p>
        </p:txBody>
      </p:sp>
      <p:sp>
        <p:nvSpPr>
          <p:cNvPr id="6" name="矩形: 圆角 5"/>
          <p:cNvSpPr/>
          <p:nvPr/>
        </p:nvSpPr>
        <p:spPr>
          <a:xfrm>
            <a:off x="480623" y="2389178"/>
            <a:ext cx="598582" cy="36933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游客</a:t>
            </a:r>
            <a:endParaRPr lang="zh-CN" altLang="en-US" sz="1000" dirty="0"/>
          </a:p>
        </p:txBody>
      </p:sp>
      <p:sp>
        <p:nvSpPr>
          <p:cNvPr id="31" name="矩形: 圆角 30"/>
          <p:cNvSpPr/>
          <p:nvPr/>
        </p:nvSpPr>
        <p:spPr>
          <a:xfrm>
            <a:off x="480623" y="5259218"/>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商户</a:t>
            </a:r>
            <a:r>
              <a:rPr lang="en-US" altLang="zh-CN" sz="1000" dirty="0"/>
              <a:t>/ </a:t>
            </a:r>
            <a:r>
              <a:rPr lang="zh-CN" altLang="en-US" sz="1000" dirty="0"/>
              <a:t>运营部</a:t>
            </a:r>
            <a:endParaRPr lang="zh-CN" altLang="en-US" sz="1000" dirty="0"/>
          </a:p>
        </p:txBody>
      </p:sp>
      <p:sp>
        <p:nvSpPr>
          <p:cNvPr id="21" name="矩形: 圆角 20"/>
          <p:cNvSpPr/>
          <p:nvPr/>
        </p:nvSpPr>
        <p:spPr>
          <a:xfrm>
            <a:off x="3555671" y="5269850"/>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收到通知</a:t>
            </a:r>
            <a:endParaRPr lang="zh-CN" altLang="en-US" sz="1000" dirty="0">
              <a:solidFill>
                <a:schemeClr val="tx1"/>
              </a:solidFill>
            </a:endParaRPr>
          </a:p>
        </p:txBody>
      </p:sp>
      <p:sp>
        <p:nvSpPr>
          <p:cNvPr id="25" name="矩形: 圆角 24"/>
          <p:cNvSpPr/>
          <p:nvPr/>
        </p:nvSpPr>
        <p:spPr>
          <a:xfrm>
            <a:off x="5351997" y="5269850"/>
            <a:ext cx="1163582"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登录系统后台</a:t>
            </a:r>
            <a:endParaRPr lang="zh-CN" altLang="en-US" sz="1000" dirty="0">
              <a:solidFill>
                <a:schemeClr val="tx1"/>
              </a:solidFill>
            </a:endParaRPr>
          </a:p>
        </p:txBody>
      </p:sp>
      <p:cxnSp>
        <p:nvCxnSpPr>
          <p:cNvPr id="26" name="连接符: 肘形 25"/>
          <p:cNvCxnSpPr>
            <a:stCxn id="21" idx="3"/>
            <a:endCxn id="25" idx="1"/>
          </p:cNvCxnSpPr>
          <p:nvPr/>
        </p:nvCxnSpPr>
        <p:spPr>
          <a:xfrm flipV="1">
            <a:off x="5007326" y="5507945"/>
            <a:ext cx="344671"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流程图: 决策 16"/>
          <p:cNvSpPr/>
          <p:nvPr/>
        </p:nvSpPr>
        <p:spPr>
          <a:xfrm>
            <a:off x="4840211" y="2345373"/>
            <a:ext cx="1500692"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是否需要咨询？</a:t>
            </a:r>
            <a:endParaRPr lang="zh-CN" altLang="en-US" sz="1000" dirty="0">
              <a:solidFill>
                <a:schemeClr val="tx1"/>
              </a:solidFill>
            </a:endParaRPr>
          </a:p>
        </p:txBody>
      </p:sp>
      <p:cxnSp>
        <p:nvCxnSpPr>
          <p:cNvPr id="18" name="连接符: 肘形 17"/>
          <p:cNvCxnSpPr>
            <a:stCxn id="42" idx="3"/>
            <a:endCxn id="17" idx="1"/>
          </p:cNvCxnSpPr>
          <p:nvPr/>
        </p:nvCxnSpPr>
        <p:spPr>
          <a:xfrm>
            <a:off x="3342201" y="2450196"/>
            <a:ext cx="1498010" cy="15979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矩形: 圆角 26"/>
          <p:cNvSpPr/>
          <p:nvPr/>
        </p:nvSpPr>
        <p:spPr>
          <a:xfrm>
            <a:off x="4841087" y="3172911"/>
            <a:ext cx="1500692"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选择日期、场次，</a:t>
            </a:r>
            <a:endParaRPr lang="en-US" altLang="zh-CN" sz="1000" dirty="0">
              <a:solidFill>
                <a:schemeClr val="tx1"/>
              </a:solidFill>
            </a:endParaRPr>
          </a:p>
          <a:p>
            <a:pPr algn="ctr"/>
            <a:r>
              <a:rPr lang="zh-CN" altLang="en-US" sz="1000" dirty="0">
                <a:solidFill>
                  <a:schemeClr val="tx1"/>
                </a:solidFill>
              </a:rPr>
              <a:t>填写预定信息（人数、姓名、电话等）</a:t>
            </a:r>
            <a:endParaRPr lang="en-US" altLang="zh-CN" sz="1000" dirty="0">
              <a:solidFill>
                <a:schemeClr val="tx1"/>
              </a:solidFill>
            </a:endParaRPr>
          </a:p>
        </p:txBody>
      </p:sp>
      <p:cxnSp>
        <p:nvCxnSpPr>
          <p:cNvPr id="41" name="连接符: 肘形 40"/>
          <p:cNvCxnSpPr>
            <a:stCxn id="17" idx="2"/>
            <a:endCxn id="27" idx="0"/>
          </p:cNvCxnSpPr>
          <p:nvPr/>
        </p:nvCxnSpPr>
        <p:spPr>
          <a:xfrm rot="16200000" flipH="1">
            <a:off x="5441848" y="3023325"/>
            <a:ext cx="298295" cy="87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4992078" y="2874615"/>
            <a:ext cx="703026" cy="246221"/>
          </a:xfrm>
          <a:prstGeom prst="rect">
            <a:avLst/>
          </a:prstGeom>
          <a:noFill/>
        </p:spPr>
        <p:txBody>
          <a:bodyPr wrap="square" rtlCol="0">
            <a:spAutoFit/>
          </a:bodyPr>
          <a:lstStyle/>
          <a:p>
            <a:r>
              <a:rPr lang="zh-CN" altLang="en-US" sz="1000" dirty="0">
                <a:solidFill>
                  <a:srgbClr val="2169D3"/>
                </a:solidFill>
              </a:rPr>
              <a:t>不需要</a:t>
            </a:r>
            <a:endParaRPr lang="zh-CN" altLang="en-US" sz="1000" dirty="0">
              <a:solidFill>
                <a:srgbClr val="2169D3"/>
              </a:solidFill>
            </a:endParaRPr>
          </a:p>
        </p:txBody>
      </p:sp>
      <p:cxnSp>
        <p:nvCxnSpPr>
          <p:cNvPr id="48" name="连接符: 肘形 47"/>
          <p:cNvCxnSpPr>
            <a:stCxn id="17" idx="3"/>
            <a:endCxn id="51" idx="1"/>
          </p:cNvCxnSpPr>
          <p:nvPr/>
        </p:nvCxnSpPr>
        <p:spPr>
          <a:xfrm>
            <a:off x="6340903" y="2609995"/>
            <a:ext cx="458969" cy="81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矩形: 圆角 50"/>
          <p:cNvSpPr/>
          <p:nvPr/>
        </p:nvSpPr>
        <p:spPr>
          <a:xfrm>
            <a:off x="6799872" y="2372719"/>
            <a:ext cx="1135497"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转入客服（人工、电话、在线客服等）</a:t>
            </a:r>
            <a:endParaRPr lang="zh-CN" altLang="en-US" sz="1000" dirty="0">
              <a:solidFill>
                <a:schemeClr val="tx1"/>
              </a:solidFill>
            </a:endParaRPr>
          </a:p>
        </p:txBody>
      </p:sp>
      <p:sp>
        <p:nvSpPr>
          <p:cNvPr id="55" name="文本框 54"/>
          <p:cNvSpPr txBox="1"/>
          <p:nvPr/>
        </p:nvSpPr>
        <p:spPr>
          <a:xfrm>
            <a:off x="6250671" y="2385433"/>
            <a:ext cx="703026" cy="246221"/>
          </a:xfrm>
          <a:prstGeom prst="rect">
            <a:avLst/>
          </a:prstGeom>
          <a:noFill/>
        </p:spPr>
        <p:txBody>
          <a:bodyPr wrap="square" rtlCol="0">
            <a:spAutoFit/>
          </a:bodyPr>
          <a:lstStyle/>
          <a:p>
            <a:r>
              <a:rPr lang="zh-CN" altLang="en-US" sz="1000" dirty="0">
                <a:solidFill>
                  <a:srgbClr val="2169D3"/>
                </a:solidFill>
              </a:rPr>
              <a:t> 需要</a:t>
            </a:r>
            <a:endParaRPr lang="zh-CN" altLang="en-US" sz="1000" dirty="0">
              <a:solidFill>
                <a:srgbClr val="2169D3"/>
              </a:solidFill>
            </a:endParaRPr>
          </a:p>
        </p:txBody>
      </p:sp>
      <p:sp>
        <p:nvSpPr>
          <p:cNvPr id="58" name="矩形: 圆角 57"/>
          <p:cNvSpPr/>
          <p:nvPr/>
        </p:nvSpPr>
        <p:spPr>
          <a:xfrm>
            <a:off x="4777299" y="4007596"/>
            <a:ext cx="1630673"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支付订单（微信支付、支付宝、银联、海新域支付系统</a:t>
            </a:r>
            <a:r>
              <a:rPr lang="en-US" altLang="zh-CN" sz="1000" dirty="0">
                <a:solidFill>
                  <a:schemeClr val="tx1"/>
                </a:solidFill>
              </a:rPr>
              <a:t>……</a:t>
            </a:r>
            <a:r>
              <a:rPr lang="zh-CN" altLang="en-US" sz="1000" dirty="0">
                <a:solidFill>
                  <a:schemeClr val="tx1"/>
                </a:solidFill>
              </a:rPr>
              <a:t>），等待确认</a:t>
            </a:r>
            <a:endParaRPr lang="en-US" altLang="zh-CN" sz="1000" dirty="0">
              <a:solidFill>
                <a:schemeClr val="tx1"/>
              </a:solidFill>
            </a:endParaRPr>
          </a:p>
        </p:txBody>
      </p:sp>
      <p:cxnSp>
        <p:nvCxnSpPr>
          <p:cNvPr id="68" name="连接符: 肘形 67"/>
          <p:cNvCxnSpPr>
            <a:stCxn id="27" idx="2"/>
            <a:endCxn id="58" idx="0"/>
          </p:cNvCxnSpPr>
          <p:nvPr/>
        </p:nvCxnSpPr>
        <p:spPr>
          <a:xfrm rot="16200000" flipH="1">
            <a:off x="5412787" y="3827746"/>
            <a:ext cx="358495" cy="120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p:cNvCxnSpPr>
            <a:stCxn id="58" idx="2"/>
            <a:endCxn id="21" idx="0"/>
          </p:cNvCxnSpPr>
          <p:nvPr/>
        </p:nvCxnSpPr>
        <p:spPr>
          <a:xfrm rot="5400000">
            <a:off x="4544036" y="4221250"/>
            <a:ext cx="786064" cy="1311137"/>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91" name="矩形: 圆角 90"/>
          <p:cNvSpPr/>
          <p:nvPr/>
        </p:nvSpPr>
        <p:spPr>
          <a:xfrm>
            <a:off x="6756991" y="5264534"/>
            <a:ext cx="101431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订单管理，查看自有订单</a:t>
            </a:r>
            <a:endParaRPr lang="zh-CN" altLang="en-US" sz="1000" dirty="0">
              <a:solidFill>
                <a:schemeClr val="tx1"/>
              </a:solidFill>
            </a:endParaRPr>
          </a:p>
        </p:txBody>
      </p:sp>
      <p:cxnSp>
        <p:nvCxnSpPr>
          <p:cNvPr id="95" name="连接符: 肘形 94"/>
          <p:cNvCxnSpPr>
            <a:stCxn id="25" idx="3"/>
            <a:endCxn id="91" idx="1"/>
          </p:cNvCxnSpPr>
          <p:nvPr/>
        </p:nvCxnSpPr>
        <p:spPr>
          <a:xfrm flipV="1">
            <a:off x="6515579" y="5502629"/>
            <a:ext cx="241412"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矩形: 圆角 100"/>
          <p:cNvSpPr/>
          <p:nvPr/>
        </p:nvSpPr>
        <p:spPr>
          <a:xfrm>
            <a:off x="8536457" y="4876395"/>
            <a:ext cx="1248122" cy="4582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4.1</a:t>
            </a:r>
            <a:r>
              <a:rPr lang="zh-CN" altLang="en-US" sz="1000" dirty="0">
                <a:solidFill>
                  <a:schemeClr val="tx1"/>
                </a:solidFill>
              </a:rPr>
              <a:t>系统自动确认，生成二维码，或打印纸质票</a:t>
            </a:r>
            <a:endParaRPr lang="zh-CN" altLang="en-US" sz="1000" dirty="0">
              <a:solidFill>
                <a:srgbClr val="FF0000"/>
              </a:solidFill>
            </a:endParaRPr>
          </a:p>
        </p:txBody>
      </p:sp>
      <p:cxnSp>
        <p:nvCxnSpPr>
          <p:cNvPr id="119" name="连接符: 肘形 118"/>
          <p:cNvCxnSpPr>
            <a:stCxn id="91" idx="3"/>
            <a:endCxn id="101" idx="1"/>
          </p:cNvCxnSpPr>
          <p:nvPr/>
        </p:nvCxnSpPr>
        <p:spPr>
          <a:xfrm flipV="1">
            <a:off x="7771310" y="5105508"/>
            <a:ext cx="765147" cy="39712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矩形: 圆角 133"/>
          <p:cNvSpPr/>
          <p:nvPr/>
        </p:nvSpPr>
        <p:spPr>
          <a:xfrm>
            <a:off x="6826814" y="3828347"/>
            <a:ext cx="1181026"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6.</a:t>
            </a:r>
            <a:r>
              <a:rPr lang="zh-CN" altLang="en-US" sz="1000" dirty="0">
                <a:solidFill>
                  <a:schemeClr val="tx1"/>
                </a:solidFill>
              </a:rPr>
              <a:t>收到确认</a:t>
            </a:r>
            <a:endParaRPr lang="en-US" altLang="zh-CN" sz="1000" dirty="0">
              <a:solidFill>
                <a:schemeClr val="tx1"/>
              </a:solidFill>
            </a:endParaRPr>
          </a:p>
        </p:txBody>
      </p:sp>
      <p:cxnSp>
        <p:nvCxnSpPr>
          <p:cNvPr id="140" name="连接符: 肘形 139"/>
          <p:cNvCxnSpPr>
            <a:stCxn id="58" idx="3"/>
            <a:endCxn id="134" idx="1"/>
          </p:cNvCxnSpPr>
          <p:nvPr/>
        </p:nvCxnSpPr>
        <p:spPr>
          <a:xfrm flipV="1">
            <a:off x="6407972" y="4066442"/>
            <a:ext cx="418842" cy="17924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连接符: 肘形 153"/>
          <p:cNvCxnSpPr>
            <a:stCxn id="101" idx="3"/>
            <a:endCxn id="134" idx="2"/>
          </p:cNvCxnSpPr>
          <p:nvPr/>
        </p:nvCxnSpPr>
        <p:spPr>
          <a:xfrm flipH="1" flipV="1">
            <a:off x="7417327" y="4304537"/>
            <a:ext cx="2367252" cy="800971"/>
          </a:xfrm>
          <a:prstGeom prst="bentConnector4">
            <a:avLst>
              <a:gd name="adj1" fmla="val -9657"/>
              <a:gd name="adj2" fmla="val 47709"/>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7" name="矩形: 圆角 166"/>
          <p:cNvSpPr/>
          <p:nvPr/>
        </p:nvSpPr>
        <p:spPr>
          <a:xfrm>
            <a:off x="10032037" y="3842613"/>
            <a:ext cx="1383423" cy="476190"/>
          </a:xfrm>
          <a:prstGeom prst="roundRect">
            <a:avLst>
              <a:gd name="adj" fmla="val 23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8. </a:t>
            </a:r>
            <a:r>
              <a:rPr lang="zh-CN" altLang="en-US" sz="1000" dirty="0">
                <a:solidFill>
                  <a:schemeClr val="tx1"/>
                </a:solidFill>
              </a:rPr>
              <a:t>当天至景区出示二维码或纸制票</a:t>
            </a:r>
            <a:endParaRPr lang="en-US" altLang="zh-CN" sz="1000" dirty="0">
              <a:solidFill>
                <a:schemeClr val="tx1"/>
              </a:solidFill>
            </a:endParaRPr>
          </a:p>
        </p:txBody>
      </p:sp>
      <p:sp>
        <p:nvSpPr>
          <p:cNvPr id="175" name="矩形: 圆角 174"/>
          <p:cNvSpPr/>
          <p:nvPr/>
        </p:nvSpPr>
        <p:spPr>
          <a:xfrm>
            <a:off x="10196140" y="5257909"/>
            <a:ext cx="1055215" cy="31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核销</a:t>
            </a:r>
            <a:endParaRPr lang="zh-CN" altLang="en-US" sz="1000" dirty="0">
              <a:solidFill>
                <a:schemeClr val="tx1"/>
              </a:solidFill>
            </a:endParaRPr>
          </a:p>
        </p:txBody>
      </p:sp>
      <p:cxnSp>
        <p:nvCxnSpPr>
          <p:cNvPr id="188" name="连接符: 肘形 187"/>
          <p:cNvCxnSpPr>
            <a:stCxn id="134" idx="3"/>
            <a:endCxn id="250" idx="1"/>
          </p:cNvCxnSpPr>
          <p:nvPr/>
        </p:nvCxnSpPr>
        <p:spPr>
          <a:xfrm flipV="1">
            <a:off x="8007840" y="3679890"/>
            <a:ext cx="356249" cy="38655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8" name="连接符: 肘形 207"/>
          <p:cNvCxnSpPr>
            <a:stCxn id="167" idx="2"/>
            <a:endCxn id="175" idx="0"/>
          </p:cNvCxnSpPr>
          <p:nvPr/>
        </p:nvCxnSpPr>
        <p:spPr>
          <a:xfrm rot="5400000">
            <a:off x="10254196" y="4788356"/>
            <a:ext cx="939106"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15" name="矩形: 圆角 214"/>
          <p:cNvSpPr/>
          <p:nvPr/>
        </p:nvSpPr>
        <p:spPr>
          <a:xfrm>
            <a:off x="480623" y="6078533"/>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218" name="矩形: 圆角 217"/>
          <p:cNvSpPr/>
          <p:nvPr/>
        </p:nvSpPr>
        <p:spPr>
          <a:xfrm>
            <a:off x="3593805" y="6118834"/>
            <a:ext cx="7846441"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实时查看平台全部订单情况</a:t>
            </a:r>
            <a:endParaRPr lang="zh-CN" altLang="en-US" sz="1000" dirty="0">
              <a:solidFill>
                <a:schemeClr val="tx1"/>
              </a:solidFill>
            </a:endParaRPr>
          </a:p>
        </p:txBody>
      </p:sp>
      <p:sp>
        <p:nvSpPr>
          <p:cNvPr id="250" name="矩形: 圆角 249"/>
          <p:cNvSpPr/>
          <p:nvPr/>
        </p:nvSpPr>
        <p:spPr>
          <a:xfrm>
            <a:off x="8364089" y="3429000"/>
            <a:ext cx="1438359" cy="501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7. 1 </a:t>
            </a:r>
            <a:r>
              <a:rPr lang="zh-CN" altLang="en-US" sz="1000" dirty="0">
                <a:solidFill>
                  <a:schemeClr val="tx1"/>
                </a:solidFill>
              </a:rPr>
              <a:t>线上订单收到二维码凭证</a:t>
            </a:r>
            <a:endParaRPr lang="en-US" altLang="zh-CN" sz="1000" dirty="0">
              <a:solidFill>
                <a:schemeClr val="tx1"/>
              </a:solidFill>
            </a:endParaRPr>
          </a:p>
        </p:txBody>
      </p:sp>
      <p:cxnSp>
        <p:nvCxnSpPr>
          <p:cNvPr id="252" name="连接符: 肘形 251"/>
          <p:cNvCxnSpPr>
            <a:stCxn id="250" idx="3"/>
            <a:endCxn id="167" idx="1"/>
          </p:cNvCxnSpPr>
          <p:nvPr/>
        </p:nvCxnSpPr>
        <p:spPr>
          <a:xfrm>
            <a:off x="9802448" y="3679890"/>
            <a:ext cx="229589" cy="40081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矩形: 圆角 29"/>
          <p:cNvSpPr/>
          <p:nvPr/>
        </p:nvSpPr>
        <p:spPr>
          <a:xfrm>
            <a:off x="8536457" y="5489420"/>
            <a:ext cx="1248122" cy="4686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4.2 </a:t>
            </a:r>
            <a:r>
              <a:rPr lang="zh-CN" altLang="en-US" sz="1000" dirty="0">
                <a:solidFill>
                  <a:schemeClr val="tx1"/>
                </a:solidFill>
              </a:rPr>
              <a:t>需人工手动确认，生成二维码，或打印纸制票</a:t>
            </a:r>
            <a:endParaRPr lang="zh-CN" altLang="en-US" sz="1000" dirty="0">
              <a:solidFill>
                <a:srgbClr val="FF0000"/>
              </a:solidFill>
            </a:endParaRPr>
          </a:p>
        </p:txBody>
      </p:sp>
      <p:cxnSp>
        <p:nvCxnSpPr>
          <p:cNvPr id="224" name="连接符: 肘形 223"/>
          <p:cNvCxnSpPr>
            <a:stCxn id="91" idx="3"/>
            <a:endCxn id="30" idx="1"/>
          </p:cNvCxnSpPr>
          <p:nvPr/>
        </p:nvCxnSpPr>
        <p:spPr>
          <a:xfrm>
            <a:off x="7771310" y="5502629"/>
            <a:ext cx="765147" cy="22112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8" name="连接符: 肘形 227"/>
          <p:cNvCxnSpPr>
            <a:stCxn id="30" idx="3"/>
            <a:endCxn id="134" idx="2"/>
          </p:cNvCxnSpPr>
          <p:nvPr/>
        </p:nvCxnSpPr>
        <p:spPr>
          <a:xfrm flipH="1" flipV="1">
            <a:off x="7417327" y="4304537"/>
            <a:ext cx="2367252" cy="1419212"/>
          </a:xfrm>
          <a:prstGeom prst="bentConnector4">
            <a:avLst>
              <a:gd name="adj1" fmla="val -9657"/>
              <a:gd name="adj2" fmla="val 70618"/>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流程图: 终止 41"/>
          <p:cNvSpPr/>
          <p:nvPr/>
        </p:nvSpPr>
        <p:spPr>
          <a:xfrm>
            <a:off x="1608551" y="2265529"/>
            <a:ext cx="1733650" cy="36933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OTA</a:t>
            </a:r>
            <a:r>
              <a:rPr lang="zh-CN" altLang="en-US" sz="1000" dirty="0">
                <a:solidFill>
                  <a:schemeClr val="tx1"/>
                </a:solidFill>
              </a:rPr>
              <a:t>系统</a:t>
            </a:r>
            <a:endParaRPr lang="en-US" altLang="zh-CN" sz="1000" dirty="0">
              <a:solidFill>
                <a:schemeClr val="tx1"/>
              </a:solidFill>
            </a:endParaRPr>
          </a:p>
        </p:txBody>
      </p:sp>
      <p:sp>
        <p:nvSpPr>
          <p:cNvPr id="49" name="流程图: 终止 48"/>
          <p:cNvSpPr/>
          <p:nvPr/>
        </p:nvSpPr>
        <p:spPr>
          <a:xfrm>
            <a:off x="1586415" y="2740682"/>
            <a:ext cx="1779547" cy="61778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分销商系统</a:t>
            </a:r>
            <a:endParaRPr lang="en-US" altLang="zh-CN" sz="1000" dirty="0">
              <a:solidFill>
                <a:schemeClr val="tx1"/>
              </a:solidFill>
            </a:endParaRPr>
          </a:p>
          <a:p>
            <a:pPr algn="ctr"/>
            <a:r>
              <a:rPr lang="zh-CN" altLang="en-US" sz="1000" dirty="0">
                <a:solidFill>
                  <a:schemeClr val="tx1"/>
                </a:solidFill>
              </a:rPr>
              <a:t>（旅行社分销系统、团体预定系统等）</a:t>
            </a:r>
            <a:endParaRPr lang="en-US" altLang="zh-CN" sz="1000" dirty="0">
              <a:solidFill>
                <a:schemeClr val="tx1"/>
              </a:solidFill>
            </a:endParaRPr>
          </a:p>
        </p:txBody>
      </p:sp>
      <p:sp>
        <p:nvSpPr>
          <p:cNvPr id="62" name="流程图: 终止 61"/>
          <p:cNvSpPr/>
          <p:nvPr/>
        </p:nvSpPr>
        <p:spPr>
          <a:xfrm>
            <a:off x="1602217" y="3550471"/>
            <a:ext cx="1764621" cy="5302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线上直销系统</a:t>
            </a:r>
            <a:endParaRPr lang="en-US" altLang="zh-CN" sz="1000" dirty="0">
              <a:solidFill>
                <a:schemeClr val="tx1"/>
              </a:solidFill>
            </a:endParaRPr>
          </a:p>
          <a:p>
            <a:pPr algn="ctr"/>
            <a:r>
              <a:rPr lang="zh-CN" altLang="en-US" sz="1000" dirty="0">
                <a:solidFill>
                  <a:schemeClr val="tx1"/>
                </a:solidFill>
              </a:rPr>
              <a:t>（官网、微信、小程序、淘宝</a:t>
            </a:r>
            <a:r>
              <a:rPr lang="en-US" altLang="zh-CN" sz="1000" dirty="0">
                <a:solidFill>
                  <a:schemeClr val="tx1"/>
                </a:solidFill>
              </a:rPr>
              <a:t>/</a:t>
            </a:r>
            <a:r>
              <a:rPr lang="zh-CN" altLang="en-US" sz="1000" dirty="0">
                <a:solidFill>
                  <a:schemeClr val="tx1"/>
                </a:solidFill>
              </a:rPr>
              <a:t>天猫店）</a:t>
            </a:r>
            <a:endParaRPr lang="en-US" altLang="zh-CN" sz="1000" dirty="0">
              <a:solidFill>
                <a:schemeClr val="tx1"/>
              </a:solidFill>
            </a:endParaRPr>
          </a:p>
        </p:txBody>
      </p:sp>
      <p:sp>
        <p:nvSpPr>
          <p:cNvPr id="63" name="流程图: 终止 62"/>
          <p:cNvSpPr/>
          <p:nvPr/>
        </p:nvSpPr>
        <p:spPr>
          <a:xfrm>
            <a:off x="1609298" y="4208588"/>
            <a:ext cx="1733779" cy="5302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线下销售系统</a:t>
            </a:r>
            <a:endParaRPr lang="en-US" altLang="zh-CN" sz="1000" dirty="0">
              <a:solidFill>
                <a:schemeClr val="tx1"/>
              </a:solidFill>
            </a:endParaRPr>
          </a:p>
          <a:p>
            <a:pPr algn="ctr"/>
            <a:r>
              <a:rPr lang="zh-CN" altLang="en-US" sz="1000" dirty="0">
                <a:solidFill>
                  <a:schemeClr val="tx1"/>
                </a:solidFill>
              </a:rPr>
              <a:t>（人工售取票、自动售取票）</a:t>
            </a:r>
            <a:endParaRPr lang="en-US" altLang="zh-CN" sz="1000" dirty="0">
              <a:solidFill>
                <a:schemeClr val="tx1"/>
              </a:solidFill>
            </a:endParaRPr>
          </a:p>
        </p:txBody>
      </p:sp>
      <p:cxnSp>
        <p:nvCxnSpPr>
          <p:cNvPr id="65" name="连接符: 肘形 64"/>
          <p:cNvCxnSpPr>
            <a:stCxn id="49" idx="3"/>
            <a:endCxn id="17" idx="1"/>
          </p:cNvCxnSpPr>
          <p:nvPr/>
        </p:nvCxnSpPr>
        <p:spPr>
          <a:xfrm flipV="1">
            <a:off x="3365962" y="2609995"/>
            <a:ext cx="1474249" cy="43957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p:cNvCxnSpPr>
            <a:stCxn id="62" idx="3"/>
            <a:endCxn id="17" idx="1"/>
          </p:cNvCxnSpPr>
          <p:nvPr/>
        </p:nvCxnSpPr>
        <p:spPr>
          <a:xfrm flipV="1">
            <a:off x="3366838" y="2609995"/>
            <a:ext cx="1473373" cy="1205595"/>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p:cNvCxnSpPr>
            <a:stCxn id="63" idx="3"/>
            <a:endCxn id="17" idx="1"/>
          </p:cNvCxnSpPr>
          <p:nvPr/>
        </p:nvCxnSpPr>
        <p:spPr>
          <a:xfrm flipV="1">
            <a:off x="3343077" y="2609995"/>
            <a:ext cx="1497134" cy="186371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矩形: 圆角 85"/>
          <p:cNvSpPr/>
          <p:nvPr/>
        </p:nvSpPr>
        <p:spPr>
          <a:xfrm>
            <a:off x="8394575" y="4085578"/>
            <a:ext cx="1438359" cy="501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7. 2 </a:t>
            </a:r>
            <a:r>
              <a:rPr lang="zh-CN" altLang="en-US" sz="1000" dirty="0">
                <a:solidFill>
                  <a:schemeClr val="tx1"/>
                </a:solidFill>
              </a:rPr>
              <a:t>线下订单，获得纸质票</a:t>
            </a:r>
            <a:endParaRPr lang="en-US" altLang="zh-CN" sz="1000" dirty="0">
              <a:solidFill>
                <a:schemeClr val="tx1"/>
              </a:solidFill>
            </a:endParaRPr>
          </a:p>
        </p:txBody>
      </p:sp>
      <p:cxnSp>
        <p:nvCxnSpPr>
          <p:cNvPr id="87" name="连接符: 肘形 86"/>
          <p:cNvCxnSpPr>
            <a:stCxn id="134" idx="3"/>
            <a:endCxn id="86" idx="1"/>
          </p:cNvCxnSpPr>
          <p:nvPr/>
        </p:nvCxnSpPr>
        <p:spPr>
          <a:xfrm>
            <a:off x="8007840" y="4066442"/>
            <a:ext cx="386735" cy="27002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连接符: 肘形 106"/>
          <p:cNvCxnSpPr>
            <a:stCxn id="86" idx="3"/>
            <a:endCxn id="167" idx="1"/>
          </p:cNvCxnSpPr>
          <p:nvPr/>
        </p:nvCxnSpPr>
        <p:spPr>
          <a:xfrm flipV="1">
            <a:off x="9832934" y="4080708"/>
            <a:ext cx="199103" cy="25576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1" name="流程图: 终止 130"/>
          <p:cNvSpPr/>
          <p:nvPr/>
        </p:nvSpPr>
        <p:spPr>
          <a:xfrm>
            <a:off x="1617702" y="1740671"/>
            <a:ext cx="1733650" cy="36933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赠票</a:t>
            </a:r>
            <a:endParaRPr lang="en-US" altLang="zh-CN" sz="1000" dirty="0">
              <a:solidFill>
                <a:schemeClr val="tx1"/>
              </a:solidFill>
            </a:endParaRPr>
          </a:p>
        </p:txBody>
      </p:sp>
      <p:cxnSp>
        <p:nvCxnSpPr>
          <p:cNvPr id="132" name="连接符: 肘形 131"/>
          <p:cNvCxnSpPr>
            <a:stCxn id="131" idx="3"/>
            <a:endCxn id="144" idx="1"/>
          </p:cNvCxnSpPr>
          <p:nvPr/>
        </p:nvCxnSpPr>
        <p:spPr>
          <a:xfrm flipV="1">
            <a:off x="3351352" y="1925337"/>
            <a:ext cx="6598632"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44" name="矩形: 圆角 143"/>
          <p:cNvSpPr/>
          <p:nvPr/>
        </p:nvSpPr>
        <p:spPr>
          <a:xfrm>
            <a:off x="9949984" y="1687242"/>
            <a:ext cx="1383423" cy="476190"/>
          </a:xfrm>
          <a:prstGeom prst="roundRect">
            <a:avLst>
              <a:gd name="adj" fmla="val 23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当天至景区出示赠票</a:t>
            </a:r>
            <a:endParaRPr lang="en-US" altLang="zh-CN" sz="1000" dirty="0">
              <a:solidFill>
                <a:schemeClr val="tx1"/>
              </a:solidFill>
            </a:endParaRPr>
          </a:p>
        </p:txBody>
      </p:sp>
      <p:cxnSp>
        <p:nvCxnSpPr>
          <p:cNvPr id="146" name="连接符: 肘形 145"/>
          <p:cNvCxnSpPr>
            <a:stCxn id="144" idx="3"/>
            <a:endCxn id="175" idx="0"/>
          </p:cNvCxnSpPr>
          <p:nvPr/>
        </p:nvCxnSpPr>
        <p:spPr>
          <a:xfrm flipH="1">
            <a:off x="10723748" y="1925337"/>
            <a:ext cx="609659" cy="3332572"/>
          </a:xfrm>
          <a:prstGeom prst="bentConnector4">
            <a:avLst>
              <a:gd name="adj1" fmla="val -37496"/>
              <a:gd name="adj2" fmla="val 85956"/>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093253" y="286746"/>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1"/>
    </p:custDataLst>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项目规划</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01</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项目规划</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custDataLst>
              <p:tags r:id="rId1"/>
            </p:custDataLst>
          </p:nvPr>
        </p:nvSpPr>
        <p:spPr>
          <a:xfrm>
            <a:off x="8905895" y="6314400"/>
            <a:ext cx="2700000" cy="316800"/>
          </a:xfrm>
        </p:spPr>
        <p:txBody>
          <a:bodyPr/>
          <a:lstStyle>
            <a:lvl1pPr algn="r">
              <a:defRPr sz="1400">
                <a:solidFill>
                  <a:schemeClr val="bg1">
                    <a:lumMod val="50000"/>
                  </a:schemeClr>
                </a:solidFill>
              </a:defRPr>
            </a:lvl1pPr>
          </a:lstStyle>
          <a:p>
            <a:endParaRPr lang="en-US" altLang="zh-CN" dirty="0"/>
          </a:p>
        </p:txBody>
      </p:sp>
      <p:sp>
        <p:nvSpPr>
          <p:cNvPr id="2" name="文本框 1"/>
          <p:cNvSpPr txBox="1"/>
          <p:nvPr/>
        </p:nvSpPr>
        <p:spPr>
          <a:xfrm>
            <a:off x="643466" y="1684448"/>
            <a:ext cx="1290391" cy="369332"/>
          </a:xfrm>
          <a:prstGeom prst="rect">
            <a:avLst/>
          </a:prstGeom>
          <a:noFill/>
        </p:spPr>
        <p:txBody>
          <a:bodyPr wrap="square" rtlCol="0">
            <a:spAutoFit/>
          </a:bodyPr>
          <a:lstStyle/>
          <a:p>
            <a:r>
              <a:rPr kumimoji="1" lang="zh-CN" altLang="en-US" dirty="0"/>
              <a:t>财务结算</a:t>
            </a:r>
            <a:endParaRPr kumimoji="1" lang="en-US" altLang="zh-CN" dirty="0"/>
          </a:p>
        </p:txBody>
      </p:sp>
      <p:sp>
        <p:nvSpPr>
          <p:cNvPr id="4" name="文本框 3"/>
          <p:cNvSpPr txBox="1"/>
          <p:nvPr/>
        </p:nvSpPr>
        <p:spPr>
          <a:xfrm>
            <a:off x="552010" y="852555"/>
            <a:ext cx="1790065"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0046A0"/>
              </a:solidFill>
              <a:latin typeface="+mj-ea"/>
              <a:ea typeface="+mj-ea"/>
              <a:cs typeface="+mj-ea"/>
            </a:endParaRPr>
          </a:p>
        </p:txBody>
      </p:sp>
      <p:sp>
        <p:nvSpPr>
          <p:cNvPr id="6" name="矩形: 圆角 5"/>
          <p:cNvSpPr/>
          <p:nvPr/>
        </p:nvSpPr>
        <p:spPr>
          <a:xfrm>
            <a:off x="722479" y="2320069"/>
            <a:ext cx="1449128" cy="47619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商户</a:t>
            </a:r>
            <a:endParaRPr lang="zh-CN" altLang="en-US" sz="1000" dirty="0"/>
          </a:p>
        </p:txBody>
      </p:sp>
      <p:sp>
        <p:nvSpPr>
          <p:cNvPr id="8" name="矩形: 圆角 7"/>
          <p:cNvSpPr/>
          <p:nvPr/>
        </p:nvSpPr>
        <p:spPr>
          <a:xfrm>
            <a:off x="2740680" y="2320070"/>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产品实施结束，登录系统后台</a:t>
            </a:r>
            <a:endParaRPr lang="zh-CN" altLang="en-US" sz="1000" dirty="0">
              <a:solidFill>
                <a:schemeClr val="tx1"/>
              </a:solidFill>
            </a:endParaRPr>
          </a:p>
        </p:txBody>
      </p:sp>
      <p:sp>
        <p:nvSpPr>
          <p:cNvPr id="31" name="矩形: 圆角 30"/>
          <p:cNvSpPr/>
          <p:nvPr/>
        </p:nvSpPr>
        <p:spPr>
          <a:xfrm>
            <a:off x="722479" y="4410831"/>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12" name="矩形: 圆角 11"/>
          <p:cNvSpPr/>
          <p:nvPr/>
        </p:nvSpPr>
        <p:spPr>
          <a:xfrm>
            <a:off x="2806996" y="3314213"/>
            <a:ext cx="1026236"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账户管理，提现</a:t>
            </a:r>
            <a:endParaRPr lang="zh-CN" altLang="en-US" sz="1000" dirty="0">
              <a:solidFill>
                <a:schemeClr val="tx1"/>
              </a:solidFill>
            </a:endParaRPr>
          </a:p>
        </p:txBody>
      </p:sp>
      <p:cxnSp>
        <p:nvCxnSpPr>
          <p:cNvPr id="20" name="连接符: 肘形 19"/>
          <p:cNvCxnSpPr>
            <a:stCxn id="8" idx="2"/>
            <a:endCxn id="12" idx="0"/>
          </p:cNvCxnSpPr>
          <p:nvPr/>
        </p:nvCxnSpPr>
        <p:spPr>
          <a:xfrm rot="5400000">
            <a:off x="3062286" y="3054089"/>
            <a:ext cx="517952" cy="229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12" idx="3"/>
            <a:endCxn id="43" idx="0"/>
          </p:cNvCxnSpPr>
          <p:nvPr/>
        </p:nvCxnSpPr>
        <p:spPr>
          <a:xfrm flipV="1">
            <a:off x="3833232" y="1684448"/>
            <a:ext cx="1094848" cy="1867861"/>
          </a:xfrm>
          <a:prstGeom prst="bentConnector4">
            <a:avLst>
              <a:gd name="adj1" fmla="val 23433"/>
              <a:gd name="adj2" fmla="val 112239"/>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矩形: 圆角 42"/>
          <p:cNvSpPr/>
          <p:nvPr/>
        </p:nvSpPr>
        <p:spPr>
          <a:xfrm>
            <a:off x="4346350" y="1684448"/>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绑定银行卡，设置支付密码</a:t>
            </a:r>
            <a:endParaRPr lang="zh-CN" altLang="en-US" sz="1000" dirty="0">
              <a:solidFill>
                <a:schemeClr val="tx1"/>
              </a:solidFill>
            </a:endParaRPr>
          </a:p>
        </p:txBody>
      </p:sp>
      <p:sp>
        <p:nvSpPr>
          <p:cNvPr id="47" name="矩形: 圆角 46"/>
          <p:cNvSpPr/>
          <p:nvPr/>
        </p:nvSpPr>
        <p:spPr>
          <a:xfrm>
            <a:off x="4351666" y="2456771"/>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输入提现信息（金额、密码）</a:t>
            </a:r>
            <a:endParaRPr lang="zh-CN" altLang="en-US" sz="1000" dirty="0">
              <a:solidFill>
                <a:schemeClr val="tx1"/>
              </a:solidFill>
            </a:endParaRPr>
          </a:p>
        </p:txBody>
      </p:sp>
      <p:cxnSp>
        <p:nvCxnSpPr>
          <p:cNvPr id="48" name="连接符: 肘形 47"/>
          <p:cNvCxnSpPr>
            <a:stCxn id="43" idx="2"/>
            <a:endCxn id="47" idx="0"/>
          </p:cNvCxnSpPr>
          <p:nvPr/>
        </p:nvCxnSpPr>
        <p:spPr>
          <a:xfrm rot="16200000" flipH="1">
            <a:off x="4782672" y="2306047"/>
            <a:ext cx="296132"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矩形: 圆角 54"/>
          <p:cNvSpPr/>
          <p:nvPr/>
        </p:nvSpPr>
        <p:spPr>
          <a:xfrm>
            <a:off x="4356574" y="3314212"/>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提交申请</a:t>
            </a:r>
            <a:endParaRPr lang="zh-CN" altLang="en-US" sz="1000" dirty="0">
              <a:solidFill>
                <a:schemeClr val="tx1"/>
              </a:solidFill>
            </a:endParaRPr>
          </a:p>
        </p:txBody>
      </p:sp>
      <p:sp>
        <p:nvSpPr>
          <p:cNvPr id="57" name="矩形: 圆角 56"/>
          <p:cNvSpPr/>
          <p:nvPr/>
        </p:nvSpPr>
        <p:spPr>
          <a:xfrm>
            <a:off x="4353085" y="4435265"/>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运营审核</a:t>
            </a:r>
            <a:endParaRPr lang="zh-CN" altLang="en-US" sz="1000" dirty="0">
              <a:solidFill>
                <a:schemeClr val="tx1"/>
              </a:solidFill>
            </a:endParaRPr>
          </a:p>
        </p:txBody>
      </p:sp>
      <p:cxnSp>
        <p:nvCxnSpPr>
          <p:cNvPr id="58" name="连接符: 肘形 57"/>
          <p:cNvCxnSpPr>
            <a:stCxn id="47" idx="2"/>
            <a:endCxn id="55" idx="0"/>
          </p:cNvCxnSpPr>
          <p:nvPr/>
        </p:nvCxnSpPr>
        <p:spPr>
          <a:xfrm rot="16200000" flipH="1">
            <a:off x="4745225" y="3121133"/>
            <a:ext cx="381250" cy="490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p:cNvCxnSpPr>
            <a:stCxn id="55" idx="2"/>
          </p:cNvCxnSpPr>
          <p:nvPr/>
        </p:nvCxnSpPr>
        <p:spPr>
          <a:xfrm rot="5400000">
            <a:off x="4614128" y="4111091"/>
            <a:ext cx="644864" cy="348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流程图: 决策 69"/>
          <p:cNvSpPr/>
          <p:nvPr/>
        </p:nvSpPr>
        <p:spPr>
          <a:xfrm>
            <a:off x="5837222" y="4408793"/>
            <a:ext cx="1500692"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审核结果</a:t>
            </a:r>
            <a:endParaRPr lang="zh-CN" altLang="en-US" sz="1000" dirty="0">
              <a:solidFill>
                <a:schemeClr val="tx1"/>
              </a:solidFill>
            </a:endParaRPr>
          </a:p>
        </p:txBody>
      </p:sp>
      <p:sp>
        <p:nvSpPr>
          <p:cNvPr id="71" name="矩形: 圆角 70"/>
          <p:cNvSpPr/>
          <p:nvPr/>
        </p:nvSpPr>
        <p:spPr>
          <a:xfrm>
            <a:off x="7917507" y="4435265"/>
            <a:ext cx="1123297"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财务复审</a:t>
            </a:r>
            <a:endParaRPr lang="zh-CN" altLang="en-US" sz="1000" dirty="0">
              <a:solidFill>
                <a:schemeClr val="tx1"/>
              </a:solidFill>
            </a:endParaRPr>
          </a:p>
        </p:txBody>
      </p:sp>
      <p:cxnSp>
        <p:nvCxnSpPr>
          <p:cNvPr id="74" name="连接符: 肘形 73"/>
          <p:cNvCxnSpPr>
            <a:stCxn id="70" idx="3"/>
            <a:endCxn id="71" idx="1"/>
          </p:cNvCxnSpPr>
          <p:nvPr/>
        </p:nvCxnSpPr>
        <p:spPr>
          <a:xfrm flipV="1">
            <a:off x="7337914" y="4673361"/>
            <a:ext cx="579593"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连接符: 肘形 74"/>
          <p:cNvCxnSpPr>
            <a:endCxn id="92" idx="2"/>
          </p:cNvCxnSpPr>
          <p:nvPr/>
        </p:nvCxnSpPr>
        <p:spPr>
          <a:xfrm rot="16200000" flipV="1">
            <a:off x="6275990" y="4098801"/>
            <a:ext cx="618391" cy="159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6032800" y="4122410"/>
            <a:ext cx="597430" cy="246221"/>
          </a:xfrm>
          <a:prstGeom prst="rect">
            <a:avLst/>
          </a:prstGeom>
          <a:noFill/>
        </p:spPr>
        <p:txBody>
          <a:bodyPr wrap="square" rtlCol="0">
            <a:spAutoFit/>
          </a:bodyPr>
          <a:lstStyle/>
          <a:p>
            <a:r>
              <a:rPr lang="zh-CN" altLang="en-US" sz="1000" dirty="0">
                <a:solidFill>
                  <a:srgbClr val="2169D3"/>
                </a:solidFill>
              </a:rPr>
              <a:t>未通过</a:t>
            </a:r>
            <a:endParaRPr lang="zh-CN" altLang="en-US" sz="1000" dirty="0">
              <a:solidFill>
                <a:srgbClr val="2169D3"/>
              </a:solidFill>
            </a:endParaRPr>
          </a:p>
        </p:txBody>
      </p:sp>
      <p:sp>
        <p:nvSpPr>
          <p:cNvPr id="79" name="文本框 78"/>
          <p:cNvSpPr txBox="1"/>
          <p:nvPr/>
        </p:nvSpPr>
        <p:spPr>
          <a:xfrm>
            <a:off x="7403388" y="4379677"/>
            <a:ext cx="531681" cy="245951"/>
          </a:xfrm>
          <a:prstGeom prst="rect">
            <a:avLst/>
          </a:prstGeom>
          <a:noFill/>
        </p:spPr>
        <p:txBody>
          <a:bodyPr wrap="square" rtlCol="0">
            <a:spAutoFit/>
          </a:bodyPr>
          <a:lstStyle/>
          <a:p>
            <a:r>
              <a:rPr lang="zh-CN" altLang="en-US" sz="1000" dirty="0">
                <a:solidFill>
                  <a:srgbClr val="2169D3"/>
                </a:solidFill>
              </a:rPr>
              <a:t>通过</a:t>
            </a:r>
            <a:endParaRPr lang="zh-CN" altLang="en-US" sz="1000" dirty="0">
              <a:solidFill>
                <a:srgbClr val="2169D3"/>
              </a:solidFill>
            </a:endParaRPr>
          </a:p>
        </p:txBody>
      </p:sp>
      <p:cxnSp>
        <p:nvCxnSpPr>
          <p:cNvPr id="81" name="连接符: 肘形 80"/>
          <p:cNvCxnSpPr>
            <a:stCxn id="57" idx="3"/>
            <a:endCxn id="70" idx="1"/>
          </p:cNvCxnSpPr>
          <p:nvPr/>
        </p:nvCxnSpPr>
        <p:spPr>
          <a:xfrm>
            <a:off x="5516545" y="4673361"/>
            <a:ext cx="320677"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92" name="矩形: 圆角 91"/>
          <p:cNvSpPr/>
          <p:nvPr/>
        </p:nvSpPr>
        <p:spPr>
          <a:xfrm>
            <a:off x="6002659" y="3314210"/>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客服电话沟通</a:t>
            </a:r>
            <a:endParaRPr lang="zh-CN" altLang="en-US" sz="1000" dirty="0">
              <a:solidFill>
                <a:schemeClr val="tx1"/>
              </a:solidFill>
            </a:endParaRPr>
          </a:p>
        </p:txBody>
      </p:sp>
      <p:sp>
        <p:nvSpPr>
          <p:cNvPr id="102" name="流程图: 决策 101"/>
          <p:cNvSpPr/>
          <p:nvPr/>
        </p:nvSpPr>
        <p:spPr>
          <a:xfrm>
            <a:off x="9447125" y="4408793"/>
            <a:ext cx="1445931"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审核结果</a:t>
            </a:r>
            <a:endParaRPr lang="zh-CN" altLang="en-US" sz="1000" dirty="0">
              <a:solidFill>
                <a:schemeClr val="tx1"/>
              </a:solidFill>
            </a:endParaRPr>
          </a:p>
        </p:txBody>
      </p:sp>
      <p:cxnSp>
        <p:nvCxnSpPr>
          <p:cNvPr id="103" name="连接符: 肘形 102"/>
          <p:cNvCxnSpPr>
            <a:stCxn id="102" idx="3"/>
            <a:endCxn id="122" idx="2"/>
          </p:cNvCxnSpPr>
          <p:nvPr/>
        </p:nvCxnSpPr>
        <p:spPr>
          <a:xfrm flipV="1">
            <a:off x="10893056" y="3780908"/>
            <a:ext cx="131109" cy="892507"/>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4" name="连接符: 肘形 103"/>
          <p:cNvCxnSpPr>
            <a:stCxn id="102" idx="0"/>
            <a:endCxn id="92" idx="3"/>
          </p:cNvCxnSpPr>
          <p:nvPr/>
        </p:nvCxnSpPr>
        <p:spPr>
          <a:xfrm rot="16200000" flipV="1">
            <a:off x="8239862" y="2478564"/>
            <a:ext cx="856487" cy="3003972"/>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9658465" y="4069467"/>
            <a:ext cx="597430" cy="246221"/>
          </a:xfrm>
          <a:prstGeom prst="rect">
            <a:avLst/>
          </a:prstGeom>
          <a:noFill/>
        </p:spPr>
        <p:txBody>
          <a:bodyPr wrap="square" rtlCol="0">
            <a:spAutoFit/>
          </a:bodyPr>
          <a:lstStyle/>
          <a:p>
            <a:r>
              <a:rPr lang="zh-CN" altLang="en-US" sz="1000" dirty="0">
                <a:solidFill>
                  <a:srgbClr val="2169D3"/>
                </a:solidFill>
              </a:rPr>
              <a:t>未通过</a:t>
            </a:r>
            <a:endParaRPr lang="zh-CN" altLang="en-US" sz="1000" dirty="0">
              <a:solidFill>
                <a:srgbClr val="2169D3"/>
              </a:solidFill>
            </a:endParaRPr>
          </a:p>
        </p:txBody>
      </p:sp>
      <p:sp>
        <p:nvSpPr>
          <p:cNvPr id="106" name="文本框 105"/>
          <p:cNvSpPr txBox="1"/>
          <p:nvPr/>
        </p:nvSpPr>
        <p:spPr>
          <a:xfrm>
            <a:off x="10995729" y="4331890"/>
            <a:ext cx="531681" cy="245951"/>
          </a:xfrm>
          <a:prstGeom prst="rect">
            <a:avLst/>
          </a:prstGeom>
          <a:noFill/>
        </p:spPr>
        <p:txBody>
          <a:bodyPr wrap="square" rtlCol="0">
            <a:spAutoFit/>
          </a:bodyPr>
          <a:lstStyle/>
          <a:p>
            <a:r>
              <a:rPr lang="zh-CN" altLang="en-US" sz="1000" dirty="0">
                <a:solidFill>
                  <a:srgbClr val="2169D3"/>
                </a:solidFill>
              </a:rPr>
              <a:t>通过</a:t>
            </a:r>
            <a:endParaRPr lang="zh-CN" altLang="en-US" sz="1000" dirty="0">
              <a:solidFill>
                <a:srgbClr val="2169D3"/>
              </a:solidFill>
            </a:endParaRPr>
          </a:p>
        </p:txBody>
      </p:sp>
      <p:cxnSp>
        <p:nvCxnSpPr>
          <p:cNvPr id="107" name="连接符: 肘形 106"/>
          <p:cNvCxnSpPr>
            <a:stCxn id="71" idx="3"/>
            <a:endCxn id="102" idx="1"/>
          </p:cNvCxnSpPr>
          <p:nvPr/>
        </p:nvCxnSpPr>
        <p:spPr>
          <a:xfrm>
            <a:off x="9040804" y="4673361"/>
            <a:ext cx="406321"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矩形: 圆角 121"/>
          <p:cNvSpPr/>
          <p:nvPr/>
        </p:nvSpPr>
        <p:spPr>
          <a:xfrm>
            <a:off x="10442435" y="3304717"/>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6.</a:t>
            </a:r>
            <a:r>
              <a:rPr lang="zh-CN" altLang="en-US" sz="1000" dirty="0">
                <a:solidFill>
                  <a:schemeClr val="tx1"/>
                </a:solidFill>
              </a:rPr>
              <a:t>收到通知，确认金额到账</a:t>
            </a:r>
            <a:endParaRPr lang="zh-CN" altLang="en-US" sz="1000" dirty="0">
              <a:solidFill>
                <a:schemeClr val="tx1"/>
              </a:solidFill>
            </a:endParaRPr>
          </a:p>
        </p:txBody>
      </p:sp>
      <p:sp>
        <p:nvSpPr>
          <p:cNvPr id="3" name="文本框 2"/>
          <p:cNvSpPr txBox="1"/>
          <p:nvPr/>
        </p:nvSpPr>
        <p:spPr>
          <a:xfrm>
            <a:off x="8050789" y="297477"/>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684448"/>
            <a:ext cx="1629249" cy="369332"/>
          </a:xfrm>
          <a:prstGeom prst="rect">
            <a:avLst/>
          </a:prstGeom>
          <a:noFill/>
        </p:spPr>
        <p:txBody>
          <a:bodyPr wrap="square" rtlCol="0">
            <a:spAutoFit/>
          </a:bodyPr>
          <a:lstStyle/>
          <a:p>
            <a:r>
              <a:rPr kumimoji="1" lang="zh-CN" altLang="en-US" dirty="0"/>
              <a:t>运营基础管理</a:t>
            </a:r>
            <a:endParaRPr kumimoji="1" lang="en-US" altLang="zh-CN" dirty="0"/>
          </a:p>
        </p:txBody>
      </p:sp>
      <p:sp>
        <p:nvSpPr>
          <p:cNvPr id="215" name="矩形: 圆角 214"/>
          <p:cNvSpPr/>
          <p:nvPr/>
        </p:nvSpPr>
        <p:spPr>
          <a:xfrm>
            <a:off x="943139" y="2654850"/>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218" name="矩形: 圆角 217"/>
          <p:cNvSpPr/>
          <p:nvPr/>
        </p:nvSpPr>
        <p:spPr>
          <a:xfrm>
            <a:off x="2422899" y="2683054"/>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分销管理</a:t>
            </a:r>
            <a:endParaRPr lang="zh-CN" altLang="en-US" sz="1000" dirty="0">
              <a:solidFill>
                <a:schemeClr val="tx1"/>
              </a:solidFill>
            </a:endParaRPr>
          </a:p>
        </p:txBody>
      </p:sp>
      <p:sp>
        <p:nvSpPr>
          <p:cNvPr id="7" name="矩形: 圆角 6"/>
          <p:cNvSpPr/>
          <p:nvPr/>
        </p:nvSpPr>
        <p:spPr>
          <a:xfrm>
            <a:off x="4262330" y="1976882"/>
            <a:ext cx="952447" cy="3890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线上直销</a:t>
            </a:r>
            <a:endParaRPr lang="zh-CN" altLang="en-US" sz="1000" dirty="0">
              <a:solidFill>
                <a:schemeClr val="tx1"/>
              </a:solidFill>
            </a:endParaRPr>
          </a:p>
        </p:txBody>
      </p:sp>
      <p:sp>
        <p:nvSpPr>
          <p:cNvPr id="9" name="矩形: 圆角 8"/>
          <p:cNvSpPr/>
          <p:nvPr/>
        </p:nvSpPr>
        <p:spPr>
          <a:xfrm>
            <a:off x="4262330" y="2546946"/>
            <a:ext cx="1489885" cy="4525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线上分销</a:t>
            </a:r>
            <a:endParaRPr lang="en-US" altLang="zh-CN" sz="1000" dirty="0">
              <a:solidFill>
                <a:schemeClr val="tx1"/>
              </a:solidFill>
            </a:endParaRPr>
          </a:p>
          <a:p>
            <a:pPr algn="ctr"/>
            <a:r>
              <a:rPr lang="zh-CN" altLang="en-US" sz="1000" dirty="0">
                <a:solidFill>
                  <a:schemeClr val="tx1"/>
                </a:solidFill>
              </a:rPr>
              <a:t>票付通、游人帮</a:t>
            </a:r>
            <a:r>
              <a:rPr lang="en-US" altLang="zh-CN" sz="1000" dirty="0">
                <a:solidFill>
                  <a:schemeClr val="tx1"/>
                </a:solidFill>
              </a:rPr>
              <a:t>……</a:t>
            </a:r>
            <a:endParaRPr lang="zh-CN" altLang="en-US" sz="1000" dirty="0">
              <a:solidFill>
                <a:schemeClr val="tx1"/>
              </a:solidFill>
            </a:endParaRPr>
          </a:p>
        </p:txBody>
      </p:sp>
      <p:sp>
        <p:nvSpPr>
          <p:cNvPr id="11" name="矩形: 圆角 10"/>
          <p:cNvSpPr/>
          <p:nvPr/>
        </p:nvSpPr>
        <p:spPr>
          <a:xfrm>
            <a:off x="4262329" y="3221474"/>
            <a:ext cx="1756252"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OTA</a:t>
            </a:r>
            <a:endParaRPr lang="en-US" altLang="zh-CN" sz="1000" dirty="0">
              <a:solidFill>
                <a:schemeClr val="tx1"/>
              </a:solidFill>
            </a:endParaRPr>
          </a:p>
          <a:p>
            <a:pPr algn="ctr"/>
            <a:r>
              <a:rPr lang="zh-CN" altLang="en-US" sz="1000" dirty="0">
                <a:solidFill>
                  <a:schemeClr val="tx1"/>
                </a:solidFill>
              </a:rPr>
              <a:t>美团、携程、驴妈妈</a:t>
            </a:r>
            <a:r>
              <a:rPr lang="en-US" altLang="zh-CN" sz="1000" dirty="0">
                <a:solidFill>
                  <a:schemeClr val="tx1"/>
                </a:solidFill>
              </a:rPr>
              <a:t>……</a:t>
            </a:r>
            <a:endParaRPr lang="zh-CN" altLang="en-US" sz="1000" dirty="0">
              <a:solidFill>
                <a:schemeClr val="tx1"/>
              </a:solidFill>
            </a:endParaRPr>
          </a:p>
        </p:txBody>
      </p:sp>
      <p:sp>
        <p:nvSpPr>
          <p:cNvPr id="13" name="矩形: 圆角 12"/>
          <p:cNvSpPr/>
          <p:nvPr/>
        </p:nvSpPr>
        <p:spPr>
          <a:xfrm>
            <a:off x="4262329" y="3788803"/>
            <a:ext cx="952448" cy="3846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代理商</a:t>
            </a:r>
            <a:endParaRPr lang="zh-CN" altLang="en-US" sz="1000" dirty="0">
              <a:solidFill>
                <a:schemeClr val="tx1"/>
              </a:solidFill>
            </a:endParaRPr>
          </a:p>
        </p:txBody>
      </p:sp>
      <p:cxnSp>
        <p:nvCxnSpPr>
          <p:cNvPr id="16" name="连接符: 肘形 15"/>
          <p:cNvCxnSpPr>
            <a:stCxn id="218" idx="3"/>
          </p:cNvCxnSpPr>
          <p:nvPr/>
        </p:nvCxnSpPr>
        <p:spPr>
          <a:xfrm flipV="1">
            <a:off x="3751968" y="2148990"/>
            <a:ext cx="510362" cy="77215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218" idx="3"/>
            <a:endCxn id="9" idx="1"/>
          </p:cNvCxnSpPr>
          <p:nvPr/>
        </p:nvCxnSpPr>
        <p:spPr>
          <a:xfrm flipV="1">
            <a:off x="3751968" y="2773232"/>
            <a:ext cx="510362" cy="147917"/>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218" idx="3"/>
            <a:endCxn id="11" idx="1"/>
          </p:cNvCxnSpPr>
          <p:nvPr/>
        </p:nvCxnSpPr>
        <p:spPr>
          <a:xfrm>
            <a:off x="3751968" y="2921149"/>
            <a:ext cx="510361" cy="49350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连接符: 肘形 223"/>
          <p:cNvCxnSpPr>
            <a:stCxn id="218" idx="3"/>
            <a:endCxn id="13" idx="1"/>
          </p:cNvCxnSpPr>
          <p:nvPr/>
        </p:nvCxnSpPr>
        <p:spPr>
          <a:xfrm>
            <a:off x="3751968" y="2921149"/>
            <a:ext cx="510361" cy="105996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32" name="矩形: 圆角 231"/>
          <p:cNvSpPr/>
          <p:nvPr/>
        </p:nvSpPr>
        <p:spPr>
          <a:xfrm>
            <a:off x="7360462" y="2761421"/>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财务结算</a:t>
            </a:r>
            <a:endParaRPr lang="zh-CN" altLang="en-US" sz="1000" dirty="0">
              <a:solidFill>
                <a:schemeClr val="tx1"/>
              </a:solidFill>
            </a:endParaRPr>
          </a:p>
        </p:txBody>
      </p:sp>
      <p:sp>
        <p:nvSpPr>
          <p:cNvPr id="233" name="矩形: 圆角 232"/>
          <p:cNvSpPr/>
          <p:nvPr/>
        </p:nvSpPr>
        <p:spPr>
          <a:xfrm>
            <a:off x="9280896" y="2612540"/>
            <a:ext cx="1756252" cy="773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支付结算平台接入</a:t>
            </a:r>
            <a:endParaRPr lang="en-US" altLang="zh-CN" sz="1000" dirty="0">
              <a:solidFill>
                <a:schemeClr val="tx1"/>
              </a:solidFill>
            </a:endParaRPr>
          </a:p>
          <a:p>
            <a:pPr algn="ctr"/>
            <a:r>
              <a:rPr lang="zh-CN" altLang="en-US" sz="1000" dirty="0">
                <a:solidFill>
                  <a:schemeClr val="tx1"/>
                </a:solidFill>
              </a:rPr>
              <a:t>（微信支付、支付宝、银联、海新域支付系统</a:t>
            </a:r>
            <a:r>
              <a:rPr lang="en-US" altLang="zh-CN" sz="1000" dirty="0">
                <a:solidFill>
                  <a:schemeClr val="tx1"/>
                </a:solidFill>
              </a:rPr>
              <a:t>……</a:t>
            </a:r>
            <a:r>
              <a:rPr lang="zh-CN" altLang="en-US" sz="1000" dirty="0">
                <a:solidFill>
                  <a:schemeClr val="tx1"/>
                </a:solidFill>
              </a:rPr>
              <a:t>）</a:t>
            </a:r>
            <a:endParaRPr lang="zh-CN" altLang="en-US" sz="1000" dirty="0">
              <a:solidFill>
                <a:schemeClr val="tx1"/>
              </a:solidFill>
            </a:endParaRPr>
          </a:p>
        </p:txBody>
      </p:sp>
      <p:cxnSp>
        <p:nvCxnSpPr>
          <p:cNvPr id="234" name="连接符: 肘形 233"/>
          <p:cNvCxnSpPr>
            <a:stCxn id="232" idx="3"/>
            <a:endCxn id="233" idx="1"/>
          </p:cNvCxnSpPr>
          <p:nvPr/>
        </p:nvCxnSpPr>
        <p:spPr>
          <a:xfrm flipV="1">
            <a:off x="8689531" y="2999373"/>
            <a:ext cx="591365" cy="14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0" name="矩形: 圆角 239"/>
          <p:cNvSpPr/>
          <p:nvPr/>
        </p:nvSpPr>
        <p:spPr>
          <a:xfrm>
            <a:off x="2422899" y="5154287"/>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会员管理</a:t>
            </a:r>
            <a:endParaRPr lang="zh-CN" altLang="en-US" sz="1000" dirty="0">
              <a:solidFill>
                <a:schemeClr val="tx1"/>
              </a:solidFill>
            </a:endParaRPr>
          </a:p>
        </p:txBody>
      </p:sp>
      <p:sp>
        <p:nvSpPr>
          <p:cNvPr id="50" name="矩形: 圆角 49"/>
          <p:cNvSpPr/>
          <p:nvPr/>
        </p:nvSpPr>
        <p:spPr>
          <a:xfrm>
            <a:off x="2422898" y="5948079"/>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数据报表</a:t>
            </a:r>
            <a:endParaRPr lang="zh-CN" altLang="en-US" sz="1000" dirty="0">
              <a:solidFill>
                <a:schemeClr val="tx1"/>
              </a:solidFill>
            </a:endParaRPr>
          </a:p>
        </p:txBody>
      </p:sp>
      <p:sp>
        <p:nvSpPr>
          <p:cNvPr id="4" name="文本框 3"/>
          <p:cNvSpPr txBox="1"/>
          <p:nvPr/>
        </p:nvSpPr>
        <p:spPr>
          <a:xfrm>
            <a:off x="643466" y="818937"/>
            <a:ext cx="29764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30" name="矩形: 圆角 29"/>
          <p:cNvSpPr/>
          <p:nvPr/>
        </p:nvSpPr>
        <p:spPr>
          <a:xfrm>
            <a:off x="4262329" y="4402645"/>
            <a:ext cx="952448" cy="3846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O2O</a:t>
            </a:r>
            <a:r>
              <a:rPr lang="zh-CN" altLang="en-US" sz="1000" dirty="0">
                <a:solidFill>
                  <a:schemeClr val="tx1"/>
                </a:solidFill>
              </a:rPr>
              <a:t>分销</a:t>
            </a:r>
            <a:endParaRPr lang="zh-CN" altLang="en-US" sz="1000" dirty="0">
              <a:solidFill>
                <a:schemeClr val="tx1"/>
              </a:solidFill>
            </a:endParaRPr>
          </a:p>
        </p:txBody>
      </p:sp>
      <p:cxnSp>
        <p:nvCxnSpPr>
          <p:cNvPr id="31" name="连接符: 肘形 30"/>
          <p:cNvCxnSpPr>
            <a:stCxn id="218" idx="3"/>
            <a:endCxn id="30" idx="1"/>
          </p:cNvCxnSpPr>
          <p:nvPr/>
        </p:nvCxnSpPr>
        <p:spPr>
          <a:xfrm>
            <a:off x="3751968" y="2921149"/>
            <a:ext cx="510361" cy="167380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35" name="矩形: 圆角 234"/>
          <p:cNvSpPr/>
          <p:nvPr/>
        </p:nvSpPr>
        <p:spPr>
          <a:xfrm>
            <a:off x="4409411" y="5199683"/>
            <a:ext cx="2246569"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会员等级、权益设置、积分</a:t>
            </a:r>
            <a:r>
              <a:rPr lang="en-US" altLang="zh-CN" sz="1000" dirty="0">
                <a:solidFill>
                  <a:schemeClr val="tx1"/>
                </a:solidFill>
              </a:rPr>
              <a:t>……</a:t>
            </a:r>
            <a:endParaRPr lang="zh-CN" altLang="en-US" sz="1000" dirty="0">
              <a:solidFill>
                <a:schemeClr val="tx1"/>
              </a:solidFill>
            </a:endParaRPr>
          </a:p>
        </p:txBody>
      </p:sp>
      <p:cxnSp>
        <p:nvCxnSpPr>
          <p:cNvPr id="236" name="连接符: 肘形 235"/>
          <p:cNvCxnSpPr>
            <a:stCxn id="240" idx="3"/>
            <a:endCxn id="235" idx="1"/>
          </p:cNvCxnSpPr>
          <p:nvPr/>
        </p:nvCxnSpPr>
        <p:spPr>
          <a:xfrm>
            <a:off x="3751968" y="5392382"/>
            <a:ext cx="657443" cy="47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8" name="矩形: 圆角 247"/>
          <p:cNvSpPr/>
          <p:nvPr/>
        </p:nvSpPr>
        <p:spPr>
          <a:xfrm>
            <a:off x="4409410" y="5994361"/>
            <a:ext cx="2246569"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订单统计、销售统计、渠道统计等</a:t>
            </a:r>
            <a:endParaRPr lang="zh-CN" altLang="en-US" sz="1000" dirty="0">
              <a:solidFill>
                <a:schemeClr val="tx1"/>
              </a:solidFill>
            </a:endParaRPr>
          </a:p>
        </p:txBody>
      </p:sp>
      <p:cxnSp>
        <p:nvCxnSpPr>
          <p:cNvPr id="249" name="连接符: 肘形 248"/>
          <p:cNvCxnSpPr>
            <a:stCxn id="50" idx="3"/>
            <a:endCxn id="248" idx="1"/>
          </p:cNvCxnSpPr>
          <p:nvPr/>
        </p:nvCxnSpPr>
        <p:spPr>
          <a:xfrm>
            <a:off x="3751967" y="6186174"/>
            <a:ext cx="657443" cy="136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024996" y="295717"/>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312" y="76763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私</a:t>
            </a:r>
            <a:r>
              <a:rPr lang="zh-CN" sz="2400" b="1" dirty="0">
                <a:solidFill>
                  <a:srgbClr val="0046A0"/>
                </a:solidFill>
                <a:latin typeface="+mj-ea"/>
                <a:ea typeface="+mj-ea"/>
                <a:cs typeface="+mj-ea"/>
              </a:rPr>
              <a:t>有化</a:t>
            </a:r>
            <a:r>
              <a:rPr lang="zh-CN" sz="2400" b="1" dirty="0">
                <a:solidFill>
                  <a:srgbClr val="0046A0"/>
                </a:solidFill>
                <a:latin typeface="+mj-ea"/>
                <a:ea typeface="+mj-ea"/>
                <a:cs typeface="+mj-ea"/>
              </a:rPr>
              <a:t>部署</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757555" y="2792095"/>
            <a:ext cx="10298430" cy="675640"/>
          </a:xfrm>
          <a:prstGeom prst="rect">
            <a:avLst/>
          </a:prstGeom>
          <a:noFill/>
        </p:spPr>
        <p:txBody>
          <a:bodyPr wrap="none" rtlCol="0">
            <a:spAutoFit/>
          </a:bodyPr>
          <a:p>
            <a:r>
              <a:rPr lang="zh-CN" altLang="en-US" sz="2000"/>
              <a:t>目的：</a:t>
            </a:r>
            <a:endParaRPr lang="zh-CN" altLang="en-US" sz="2000"/>
          </a:p>
          <a:p>
            <a:pPr marL="285750" indent="-285750">
              <a:buFont typeface="Wingdings" panose="05000000000000000000" charset="0"/>
              <a:buChar char=""/>
            </a:pPr>
            <a:r>
              <a:rPr lang="zh-CN" altLang="en-US"/>
              <a:t>西山滑雪场</a:t>
            </a:r>
            <a:r>
              <a:rPr lang="zh-CN" altLang="en-US"/>
              <a:t>雪季系统独立部署，拥有所有系统权限及功能。方便后续</a:t>
            </a:r>
            <a:r>
              <a:rPr lang="zh-CN" altLang="en-US"/>
              <a:t>与非雪季系统进行系统</a:t>
            </a:r>
            <a:r>
              <a:rPr lang="zh-CN" altLang="en-US"/>
              <a:t>集成。</a:t>
            </a:r>
            <a:endParaRPr lang="zh-CN" altLang="en-US"/>
          </a:p>
        </p:txBody>
      </p:sp>
      <p:sp>
        <p:nvSpPr>
          <p:cNvPr id="6" name="文本框 5"/>
          <p:cNvSpPr txBox="1"/>
          <p:nvPr/>
        </p:nvSpPr>
        <p:spPr>
          <a:xfrm>
            <a:off x="757555" y="3990975"/>
            <a:ext cx="3440430" cy="675640"/>
          </a:xfrm>
          <a:prstGeom prst="rect">
            <a:avLst/>
          </a:prstGeom>
          <a:noFill/>
        </p:spPr>
        <p:txBody>
          <a:bodyPr wrap="none" rtlCol="0">
            <a:spAutoFit/>
          </a:bodyPr>
          <a:p>
            <a:r>
              <a:rPr lang="zh-CN" altLang="en-US" sz="2000"/>
              <a:t>部署实施：</a:t>
            </a:r>
            <a:endParaRPr lang="zh-CN" altLang="en-US" sz="2000"/>
          </a:p>
          <a:p>
            <a:pPr marL="285750" indent="-285750">
              <a:buFont typeface="Wingdings" panose="05000000000000000000" charset="0"/>
              <a:buChar char=""/>
            </a:pPr>
            <a:r>
              <a:rPr lang="zh-CN" altLang="en-US"/>
              <a:t>亿思维负责私有化</a:t>
            </a:r>
            <a:r>
              <a:rPr lang="zh-CN" altLang="en-US"/>
              <a:t>部署实施。</a:t>
            </a:r>
            <a:endParaRPr lang="zh-CN" altLang="en-US"/>
          </a:p>
        </p:txBody>
      </p:sp>
      <p:sp>
        <p:nvSpPr>
          <p:cNvPr id="7" name="文本框 6"/>
          <p:cNvSpPr txBox="1"/>
          <p:nvPr/>
        </p:nvSpPr>
        <p:spPr>
          <a:xfrm>
            <a:off x="757555" y="1593215"/>
            <a:ext cx="10298430" cy="953135"/>
          </a:xfrm>
          <a:prstGeom prst="rect">
            <a:avLst/>
          </a:prstGeom>
          <a:noFill/>
        </p:spPr>
        <p:txBody>
          <a:bodyPr wrap="none" rtlCol="0">
            <a:spAutoFit/>
          </a:bodyPr>
          <a:p>
            <a:r>
              <a:rPr lang="zh-CN" altLang="en-US" sz="2000"/>
              <a:t>原因：</a:t>
            </a:r>
            <a:endParaRPr lang="zh-CN" altLang="en-US" sz="2000"/>
          </a:p>
          <a:p>
            <a:pPr marL="285750" indent="-285750">
              <a:buFont typeface="Wingdings" panose="05000000000000000000" charset="0"/>
              <a:buChar char=""/>
            </a:pPr>
            <a:r>
              <a:rPr lang="zh-CN" altLang="en-US"/>
              <a:t>多个雪场共用一套亿思维的雪季系统，分配给西山滑雪场只有运营数据</a:t>
            </a:r>
            <a:r>
              <a:rPr lang="zh-CN" altLang="en-US"/>
              <a:t>查看权限，其他的系统</a:t>
            </a:r>
            <a:r>
              <a:rPr lang="zh-CN" altLang="en-US"/>
              <a:t>权限</a:t>
            </a:r>
            <a:endParaRPr lang="zh-CN" altLang="en-US"/>
          </a:p>
          <a:p>
            <a:r>
              <a:rPr lang="en-US" altLang="zh-CN"/>
              <a:t>   </a:t>
            </a:r>
            <a:r>
              <a:rPr lang="zh-CN" altLang="en-US"/>
              <a:t>及功能无法</a:t>
            </a:r>
            <a:r>
              <a:rPr lang="zh-CN" altLang="en-US"/>
              <a:t>使用。</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83621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部署流程</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流程图: 过程 3"/>
          <p:cNvSpPr/>
          <p:nvPr/>
        </p:nvSpPr>
        <p:spPr>
          <a:xfrm>
            <a:off x="943610" y="3439795"/>
            <a:ext cx="134429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服务器环境</a:t>
            </a:r>
            <a:r>
              <a:rPr lang="zh-CN" altLang="en-US" sz="1600"/>
              <a:t>初始化</a:t>
            </a:r>
            <a:endParaRPr lang="zh-CN" altLang="en-US" sz="1600"/>
          </a:p>
        </p:txBody>
      </p:sp>
      <p:sp>
        <p:nvSpPr>
          <p:cNvPr id="8" name="流程图: 过程 7"/>
          <p:cNvSpPr/>
          <p:nvPr/>
        </p:nvSpPr>
        <p:spPr>
          <a:xfrm>
            <a:off x="3020060" y="3528060"/>
            <a:ext cx="116459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a:t>
            </a:r>
            <a:r>
              <a:rPr lang="zh-CN" altLang="en-US" sz="1600"/>
              <a:t>迁移</a:t>
            </a:r>
            <a:endParaRPr lang="zh-CN" altLang="en-US" sz="1600"/>
          </a:p>
        </p:txBody>
      </p:sp>
      <p:sp>
        <p:nvSpPr>
          <p:cNvPr id="12" name="流程图: 过程 11"/>
          <p:cNvSpPr/>
          <p:nvPr/>
        </p:nvSpPr>
        <p:spPr>
          <a:xfrm>
            <a:off x="5087620" y="4335145"/>
            <a:ext cx="116395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OTA</a:t>
            </a:r>
            <a:r>
              <a:rPr lang="zh-CN" altLang="en-US" sz="1600"/>
              <a:t>分销商</a:t>
            </a:r>
            <a:r>
              <a:rPr lang="zh-CN" altLang="en-US" sz="1600"/>
              <a:t>调整</a:t>
            </a:r>
            <a:endParaRPr lang="zh-CN" altLang="en-US" sz="1600"/>
          </a:p>
        </p:txBody>
      </p:sp>
      <p:sp>
        <p:nvSpPr>
          <p:cNvPr id="13" name="流程图: 过程 12"/>
          <p:cNvSpPr/>
          <p:nvPr/>
        </p:nvSpPr>
        <p:spPr>
          <a:xfrm>
            <a:off x="5087620" y="3531870"/>
            <a:ext cx="111442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私有化小程序</a:t>
            </a:r>
            <a:endParaRPr lang="zh-CN" altLang="en-US" sz="1600"/>
          </a:p>
        </p:txBody>
      </p:sp>
      <p:sp>
        <p:nvSpPr>
          <p:cNvPr id="14" name="流程图: 过程 13"/>
          <p:cNvSpPr/>
          <p:nvPr/>
        </p:nvSpPr>
        <p:spPr>
          <a:xfrm>
            <a:off x="6979285" y="3531870"/>
            <a:ext cx="116332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集成</a:t>
            </a:r>
            <a:r>
              <a:rPr lang="zh-CN" altLang="en-US" sz="1600"/>
              <a:t>测试</a:t>
            </a:r>
            <a:endParaRPr lang="zh-CN" altLang="en-US" sz="1600"/>
          </a:p>
        </p:txBody>
      </p:sp>
      <p:sp>
        <p:nvSpPr>
          <p:cNvPr id="15" name="流程图: 终止 14"/>
          <p:cNvSpPr/>
          <p:nvPr/>
        </p:nvSpPr>
        <p:spPr>
          <a:xfrm>
            <a:off x="10647680" y="3524250"/>
            <a:ext cx="914400" cy="612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a:t>
            </a:r>
            <a:r>
              <a:rPr lang="zh-CN" altLang="en-US" sz="1600"/>
              <a:t>完毕</a:t>
            </a:r>
            <a:endParaRPr lang="zh-CN" altLang="en-US" sz="1600"/>
          </a:p>
        </p:txBody>
      </p:sp>
      <p:sp>
        <p:nvSpPr>
          <p:cNvPr id="16" name="流程图: 过程 15"/>
          <p:cNvSpPr/>
          <p:nvPr/>
        </p:nvSpPr>
        <p:spPr>
          <a:xfrm>
            <a:off x="8766175" y="3518535"/>
            <a:ext cx="116268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正式</a:t>
            </a:r>
            <a:r>
              <a:rPr lang="zh-CN" altLang="en-US" sz="1600"/>
              <a:t>发布</a:t>
            </a:r>
            <a:endParaRPr lang="zh-CN" altLang="en-US" sz="1600"/>
          </a:p>
        </p:txBody>
      </p:sp>
      <p:sp>
        <p:nvSpPr>
          <p:cNvPr id="19" name="流程图: 过程 18"/>
          <p:cNvSpPr/>
          <p:nvPr/>
        </p:nvSpPr>
        <p:spPr>
          <a:xfrm>
            <a:off x="5062855" y="2494915"/>
            <a:ext cx="112077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部署客户端</a:t>
            </a:r>
            <a:endParaRPr lang="zh-CN" altLang="en-US" sz="1600"/>
          </a:p>
        </p:txBody>
      </p:sp>
      <p:cxnSp>
        <p:nvCxnSpPr>
          <p:cNvPr id="20" name="直接箭头连接符 19"/>
          <p:cNvCxnSpPr>
            <a:stCxn id="4" idx="3"/>
            <a:endCxn id="8" idx="1"/>
          </p:cNvCxnSpPr>
          <p:nvPr/>
        </p:nvCxnSpPr>
        <p:spPr>
          <a:xfrm>
            <a:off x="2287905" y="3833495"/>
            <a:ext cx="73215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8" idx="3"/>
          </p:cNvCxnSpPr>
          <p:nvPr/>
        </p:nvCxnSpPr>
        <p:spPr>
          <a:xfrm>
            <a:off x="4184650" y="3834130"/>
            <a:ext cx="895350" cy="89979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endCxn id="19" idx="1"/>
          </p:cNvCxnSpPr>
          <p:nvPr/>
        </p:nvCxnSpPr>
        <p:spPr>
          <a:xfrm rot="16200000">
            <a:off x="4382770" y="3139440"/>
            <a:ext cx="930910" cy="42926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3"/>
            <a:endCxn id="13" idx="1"/>
          </p:cNvCxnSpPr>
          <p:nvPr/>
        </p:nvCxnSpPr>
        <p:spPr>
          <a:xfrm>
            <a:off x="4184650" y="3834130"/>
            <a:ext cx="902970"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3" idx="3"/>
          </p:cNvCxnSpPr>
          <p:nvPr/>
        </p:nvCxnSpPr>
        <p:spPr>
          <a:xfrm flipV="1">
            <a:off x="6202045" y="3819525"/>
            <a:ext cx="785495" cy="18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4" idx="3"/>
            <a:endCxn id="16" idx="1"/>
          </p:cNvCxnSpPr>
          <p:nvPr/>
        </p:nvCxnSpPr>
        <p:spPr>
          <a:xfrm flipV="1">
            <a:off x="8142605" y="3824605"/>
            <a:ext cx="623570" cy="13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6" idx="3"/>
            <a:endCxn id="15" idx="1"/>
          </p:cNvCxnSpPr>
          <p:nvPr/>
        </p:nvCxnSpPr>
        <p:spPr>
          <a:xfrm>
            <a:off x="9928860" y="3824605"/>
            <a:ext cx="718820"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肘形连接符 4"/>
          <p:cNvCxnSpPr>
            <a:stCxn id="19" idx="3"/>
          </p:cNvCxnSpPr>
          <p:nvPr/>
        </p:nvCxnSpPr>
        <p:spPr>
          <a:xfrm>
            <a:off x="6183630" y="2888615"/>
            <a:ext cx="483235" cy="97980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 name="肘形连接符 5"/>
          <p:cNvCxnSpPr>
            <a:stCxn id="12" idx="3"/>
          </p:cNvCxnSpPr>
          <p:nvPr/>
        </p:nvCxnSpPr>
        <p:spPr>
          <a:xfrm flipV="1">
            <a:off x="6251575" y="3823970"/>
            <a:ext cx="415290" cy="817245"/>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系统</a:t>
            </a:r>
            <a:r>
              <a:rPr lang="zh-CN" sz="2400" b="1" dirty="0">
                <a:solidFill>
                  <a:srgbClr val="0046A0"/>
                </a:solidFill>
                <a:latin typeface="+mj-ea"/>
                <a:ea typeface="+mj-ea"/>
                <a:cs typeface="+mj-ea"/>
              </a:rPr>
              <a:t>集成</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文本框 3"/>
          <p:cNvSpPr txBox="1"/>
          <p:nvPr/>
        </p:nvSpPr>
        <p:spPr>
          <a:xfrm>
            <a:off x="721360" y="1564005"/>
            <a:ext cx="10984230" cy="1506855"/>
          </a:xfrm>
          <a:prstGeom prst="rect">
            <a:avLst/>
          </a:prstGeom>
          <a:noFill/>
        </p:spPr>
        <p:txBody>
          <a:bodyPr wrap="none" rtlCol="0">
            <a:spAutoFit/>
          </a:bodyPr>
          <a:p>
            <a:r>
              <a:rPr lang="zh-CN" altLang="en-US" sz="2000"/>
              <a:t>背景：</a:t>
            </a:r>
            <a:endParaRPr lang="zh-CN" altLang="en-US" sz="2000"/>
          </a:p>
          <a:p>
            <a:pPr marL="285750" indent="-285750">
              <a:buFont typeface="Wingdings" panose="05000000000000000000" charset="0"/>
              <a:buChar char=""/>
            </a:pPr>
            <a:r>
              <a:rPr lang="zh-CN" altLang="en-US"/>
              <a:t>随着园区数字化建设的发展，应用的业务系统越来越多，但因为业务系统建设有先后，导致彼此之间</a:t>
            </a:r>
            <a:r>
              <a:rPr lang="zh-CN" altLang="en-US"/>
              <a:t>连通</a:t>
            </a:r>
            <a:endParaRPr lang="zh-CN" altLang="en-US"/>
          </a:p>
          <a:p>
            <a:pPr indent="0">
              <a:buFont typeface="Wingdings" panose="05000000000000000000" charset="0"/>
              <a:buNone/>
            </a:pPr>
            <a:r>
              <a:rPr lang="en-US" altLang="zh-CN"/>
              <a:t>  </a:t>
            </a:r>
            <a:r>
              <a:rPr lang="zh-CN" altLang="en-US"/>
              <a:t>交互非常困难，每套系统都有各自的系统管理，需要记忆多套用户名和密码，在系统之间来回切换。针对</a:t>
            </a:r>
            <a:endParaRPr lang="zh-CN" altLang="en-US"/>
          </a:p>
          <a:p>
            <a:pPr indent="0">
              <a:buFont typeface="Wingdings" panose="05000000000000000000" charset="0"/>
              <a:buNone/>
            </a:pPr>
            <a:r>
              <a:rPr lang="zh-CN" altLang="en-US"/>
              <a:t> </a:t>
            </a:r>
            <a:r>
              <a:rPr lang="en-US" altLang="zh-CN"/>
              <a:t> </a:t>
            </a:r>
            <a:r>
              <a:rPr lang="zh-CN" altLang="en-US"/>
              <a:t>这种情况，需要从基础数据整合、业务数据交互、门户统一展现与接口技术等多个角度来实现系统之间</a:t>
            </a:r>
            <a:r>
              <a:rPr lang="zh-CN" altLang="en-US"/>
              <a:t>的</a:t>
            </a:r>
            <a:endParaRPr lang="zh-CN" altLang="en-US"/>
          </a:p>
          <a:p>
            <a:pPr indent="0">
              <a:buFont typeface="Wingdings" panose="05000000000000000000" charset="0"/>
              <a:buNone/>
            </a:pPr>
            <a:r>
              <a:rPr lang="zh-CN" altLang="en-US"/>
              <a:t> </a:t>
            </a:r>
            <a:r>
              <a:rPr lang="en-US" altLang="zh-CN"/>
              <a:t> </a:t>
            </a:r>
            <a:r>
              <a:rPr lang="zh-CN" altLang="en-US"/>
              <a:t>整合。</a:t>
            </a:r>
            <a:endParaRPr lang="zh-CN" altLang="en-US"/>
          </a:p>
        </p:txBody>
      </p:sp>
      <p:sp>
        <p:nvSpPr>
          <p:cNvPr id="9" name="文本框 8"/>
          <p:cNvSpPr txBox="1"/>
          <p:nvPr/>
        </p:nvSpPr>
        <p:spPr>
          <a:xfrm>
            <a:off x="659765" y="3669665"/>
            <a:ext cx="10873105" cy="1260475"/>
          </a:xfrm>
          <a:prstGeom prst="rect">
            <a:avLst/>
          </a:prstGeom>
          <a:noFill/>
        </p:spPr>
        <p:txBody>
          <a:bodyPr wrap="square" rtlCol="0">
            <a:spAutoFit/>
          </a:bodyPr>
          <a:p>
            <a:pPr algn="l"/>
            <a:endParaRPr lang="zh-CN" altLang="en-US" sz="2000"/>
          </a:p>
          <a:p>
            <a:pPr algn="l"/>
            <a:r>
              <a:rPr lang="zh-CN" altLang="en-US" sz="2000"/>
              <a:t>目标：</a:t>
            </a:r>
            <a:endParaRPr lang="zh-CN" altLang="en-US" sz="2000"/>
          </a:p>
          <a:p>
            <a:pPr marL="285750" indent="-285750" algn="l">
              <a:buFont typeface="Wingdings" panose="05000000000000000000" charset="0"/>
              <a:buChar char=""/>
            </a:pPr>
            <a:r>
              <a:rPr lang="zh-CN" altLang="en-US">
                <a:sym typeface="+mn-ea"/>
              </a:rPr>
              <a:t>通过系统集成的方式，实现统一的组织机构权限管理、身份认证授权、单点登录、门户页面集成、数据共享与</a:t>
            </a:r>
            <a:r>
              <a:rPr lang="zh-CN" altLang="en-US">
                <a:sym typeface="+mn-ea"/>
              </a:rPr>
              <a:t>整合。</a:t>
            </a:r>
            <a:endParaRPr lang="zh-CN" alt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452880" cy="398780"/>
          </a:xfrm>
          <a:prstGeom prst="rect">
            <a:avLst/>
          </a:prstGeom>
          <a:noFill/>
        </p:spPr>
        <p:txBody>
          <a:bodyPr wrap="none" rtlCol="0">
            <a:spAutoFit/>
          </a:bodyPr>
          <a:p>
            <a:r>
              <a:rPr lang="en-US" altLang="zh-CN" sz="2000"/>
              <a:t>1.</a:t>
            </a:r>
            <a:r>
              <a:rPr lang="zh-CN" altLang="en-US" sz="2000"/>
              <a:t>单点登录</a:t>
            </a:r>
            <a:endParaRPr lang="zh-CN" altLang="en-US" sz="2000"/>
          </a:p>
        </p:txBody>
      </p:sp>
      <p:sp>
        <p:nvSpPr>
          <p:cNvPr id="6" name="圆角矩形 5"/>
          <p:cNvSpPr/>
          <p:nvPr/>
        </p:nvSpPr>
        <p:spPr>
          <a:xfrm>
            <a:off x="114744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用户</a:t>
            </a:r>
            <a:endParaRPr lang="zh-CN" altLang="en-US" sz="1600"/>
          </a:p>
        </p:txBody>
      </p:sp>
      <p:sp>
        <p:nvSpPr>
          <p:cNvPr id="8" name="六边形 7"/>
          <p:cNvSpPr/>
          <p:nvPr/>
        </p:nvSpPr>
        <p:spPr>
          <a:xfrm>
            <a:off x="422338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雪季</a:t>
            </a:r>
            <a:r>
              <a:rPr lang="zh-CN" altLang="en-US" sz="1600"/>
              <a:t>系统</a:t>
            </a:r>
            <a:endParaRPr lang="zh-CN" altLang="en-US" sz="1600"/>
          </a:p>
        </p:txBody>
      </p:sp>
      <p:sp>
        <p:nvSpPr>
          <p:cNvPr id="10" name="六边形 9"/>
          <p:cNvSpPr/>
          <p:nvPr/>
        </p:nvSpPr>
        <p:spPr>
          <a:xfrm>
            <a:off x="661733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非雪季</a:t>
            </a:r>
            <a:r>
              <a:rPr lang="zh-CN" altLang="en-US" sz="1600"/>
              <a:t>系统</a:t>
            </a:r>
            <a:endParaRPr lang="zh-CN" altLang="en-US" sz="1600"/>
          </a:p>
        </p:txBody>
      </p:sp>
      <p:sp>
        <p:nvSpPr>
          <p:cNvPr id="11" name="流程图: 过程 10"/>
          <p:cNvSpPr/>
          <p:nvPr/>
        </p:nvSpPr>
        <p:spPr>
          <a:xfrm>
            <a:off x="3331845" y="2413000"/>
            <a:ext cx="5417820" cy="2422525"/>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2" name="矩形 11"/>
          <p:cNvSpPr/>
          <p:nvPr/>
        </p:nvSpPr>
        <p:spPr>
          <a:xfrm>
            <a:off x="359473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门户</a:t>
            </a:r>
            <a:r>
              <a:rPr lang="en-US" altLang="zh-CN" sz="1600"/>
              <a:t>/</a:t>
            </a:r>
            <a:r>
              <a:rPr lang="zh-CN" altLang="en-US" sz="1600"/>
              <a:t>认证</a:t>
            </a:r>
            <a:r>
              <a:rPr lang="zh-CN" altLang="en-US" sz="1600"/>
              <a:t>系统</a:t>
            </a:r>
            <a:endParaRPr lang="zh-CN" altLang="en-US" sz="1600"/>
          </a:p>
        </p:txBody>
      </p:sp>
      <p:sp>
        <p:nvSpPr>
          <p:cNvPr id="13" name="圆角矩形 12"/>
          <p:cNvSpPr/>
          <p:nvPr/>
        </p:nvSpPr>
        <p:spPr>
          <a:xfrm>
            <a:off x="975169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管理员</a:t>
            </a:r>
            <a:endParaRPr lang="zh-CN" altLang="en-US" sz="1600"/>
          </a:p>
        </p:txBody>
      </p:sp>
      <p:sp>
        <p:nvSpPr>
          <p:cNvPr id="14" name="矩形 13"/>
          <p:cNvSpPr/>
          <p:nvPr/>
        </p:nvSpPr>
        <p:spPr>
          <a:xfrm>
            <a:off x="4778375" y="2552700"/>
            <a:ext cx="2519045" cy="39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统一身份认证</a:t>
            </a:r>
            <a:r>
              <a:rPr lang="zh-CN" altLang="en-US" sz="1600"/>
              <a:t>系统</a:t>
            </a:r>
            <a:endParaRPr lang="zh-CN" altLang="en-US" sz="1600"/>
          </a:p>
        </p:txBody>
      </p:sp>
      <p:sp>
        <p:nvSpPr>
          <p:cNvPr id="15" name="矩形 14"/>
          <p:cNvSpPr/>
          <p:nvPr/>
        </p:nvSpPr>
        <p:spPr>
          <a:xfrm>
            <a:off x="792416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用户授权</a:t>
            </a:r>
            <a:r>
              <a:rPr lang="zh-CN" altLang="en-US" sz="1600"/>
              <a:t>管理</a:t>
            </a:r>
            <a:endParaRPr lang="zh-CN" altLang="en-US" sz="1600"/>
          </a:p>
        </p:txBody>
      </p:sp>
      <p:sp>
        <p:nvSpPr>
          <p:cNvPr id="16" name="流程图: 可选过程 15"/>
          <p:cNvSpPr/>
          <p:nvPr/>
        </p:nvSpPr>
        <p:spPr>
          <a:xfrm>
            <a:off x="4493895" y="3944620"/>
            <a:ext cx="12655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认证</a:t>
            </a:r>
            <a:r>
              <a:rPr lang="zh-CN" altLang="en-US" sz="1600"/>
              <a:t>管理</a:t>
            </a:r>
            <a:endParaRPr lang="zh-CN" altLang="en-US" sz="1600"/>
          </a:p>
        </p:txBody>
      </p:sp>
      <p:sp>
        <p:nvSpPr>
          <p:cNvPr id="17" name="流程图: 可选过程 16"/>
          <p:cNvSpPr/>
          <p:nvPr/>
        </p:nvSpPr>
        <p:spPr>
          <a:xfrm>
            <a:off x="5959475" y="3944620"/>
            <a:ext cx="16211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单点登录</a:t>
            </a:r>
            <a:r>
              <a:rPr lang="zh-CN" altLang="en-US" sz="1600"/>
              <a:t>管理</a:t>
            </a:r>
            <a:endParaRPr lang="zh-CN" altLang="en-US" sz="1600"/>
          </a:p>
        </p:txBody>
      </p:sp>
      <p:sp>
        <p:nvSpPr>
          <p:cNvPr id="18" name="圆柱形 17"/>
          <p:cNvSpPr/>
          <p:nvPr/>
        </p:nvSpPr>
        <p:spPr>
          <a:xfrm>
            <a:off x="452628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组织</a:t>
            </a:r>
            <a:r>
              <a:rPr lang="zh-CN" altLang="en-US" sz="1600"/>
              <a:t>结构</a:t>
            </a:r>
            <a:endParaRPr lang="zh-CN" altLang="en-US" sz="1600"/>
          </a:p>
        </p:txBody>
      </p:sp>
      <p:sp>
        <p:nvSpPr>
          <p:cNvPr id="19" name="圆柱形 18"/>
          <p:cNvSpPr/>
          <p:nvPr/>
        </p:nvSpPr>
        <p:spPr>
          <a:xfrm>
            <a:off x="5633085"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访问</a:t>
            </a:r>
            <a:r>
              <a:rPr lang="zh-CN" altLang="en-US" sz="1600"/>
              <a:t>控制</a:t>
            </a:r>
            <a:endParaRPr lang="zh-CN" altLang="en-US" sz="1600"/>
          </a:p>
        </p:txBody>
      </p:sp>
      <p:sp>
        <p:nvSpPr>
          <p:cNvPr id="20" name="圆柱形 19"/>
          <p:cNvSpPr/>
          <p:nvPr/>
        </p:nvSpPr>
        <p:spPr>
          <a:xfrm>
            <a:off x="673989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日志</a:t>
            </a:r>
            <a:endParaRPr lang="zh-CN" altLang="en-US" sz="1600"/>
          </a:p>
        </p:txBody>
      </p:sp>
      <p:cxnSp>
        <p:nvCxnSpPr>
          <p:cNvPr id="22" name="直接箭头连接符 21"/>
          <p:cNvCxnSpPr>
            <a:endCxn id="16" idx="1"/>
          </p:cNvCxnSpPr>
          <p:nvPr/>
        </p:nvCxnSpPr>
        <p:spPr>
          <a:xfrm>
            <a:off x="4136390" y="4250690"/>
            <a:ext cx="35750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2" idx="2"/>
          </p:cNvCxnSpPr>
          <p:nvPr/>
        </p:nvCxnSpPr>
        <p:spPr>
          <a:xfrm>
            <a:off x="3847465" y="4556125"/>
            <a:ext cx="610235" cy="6635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0" idx="4"/>
          </p:cNvCxnSpPr>
          <p:nvPr/>
        </p:nvCxnSpPr>
        <p:spPr>
          <a:xfrm>
            <a:off x="3916680" y="4591050"/>
            <a:ext cx="2929255" cy="6432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2"/>
            <a:endCxn id="10" idx="4"/>
          </p:cNvCxnSpPr>
          <p:nvPr/>
        </p:nvCxnSpPr>
        <p:spPr>
          <a:xfrm>
            <a:off x="6770370" y="4556125"/>
            <a:ext cx="75565" cy="67818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5087620" y="4591050"/>
            <a:ext cx="1682750" cy="6286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6" idx="3"/>
            <a:endCxn id="12" idx="1"/>
          </p:cNvCxnSpPr>
          <p:nvPr/>
        </p:nvCxnSpPr>
        <p:spPr>
          <a:xfrm flipV="1">
            <a:off x="2061845" y="3623945"/>
            <a:ext cx="153289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5" idx="3"/>
            <a:endCxn id="13" idx="1"/>
          </p:cNvCxnSpPr>
          <p:nvPr/>
        </p:nvCxnSpPr>
        <p:spPr>
          <a:xfrm>
            <a:off x="8429625" y="3623945"/>
            <a:ext cx="132207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061845" y="3713480"/>
            <a:ext cx="1264920" cy="337185"/>
          </a:xfrm>
          <a:prstGeom prst="rect">
            <a:avLst/>
          </a:prstGeom>
          <a:noFill/>
        </p:spPr>
        <p:txBody>
          <a:bodyPr wrap="square" rtlCol="0">
            <a:spAutoFit/>
          </a:bodyPr>
          <a:p>
            <a:r>
              <a:rPr lang="zh-CN" altLang="en-US" sz="1600"/>
              <a:t>口令</a:t>
            </a:r>
            <a:r>
              <a:rPr lang="en-US" altLang="zh-CN" sz="1600"/>
              <a:t>/</a:t>
            </a:r>
            <a:r>
              <a:rPr lang="zh-CN" altLang="en-US" sz="1600"/>
              <a:t>证书</a:t>
            </a:r>
            <a:endParaRPr lang="zh-CN" alt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960880" cy="398780"/>
          </a:xfrm>
          <a:prstGeom prst="rect">
            <a:avLst/>
          </a:prstGeom>
          <a:noFill/>
        </p:spPr>
        <p:txBody>
          <a:bodyPr wrap="none" rtlCol="0">
            <a:spAutoFit/>
          </a:bodyPr>
          <a:p>
            <a:r>
              <a:rPr lang="en-US" altLang="zh-CN" sz="2000"/>
              <a:t>2.</a:t>
            </a:r>
            <a:r>
              <a:rPr lang="zh-CN" altLang="en-US" sz="2000"/>
              <a:t>统一门户</a:t>
            </a:r>
            <a:r>
              <a:rPr lang="zh-CN" altLang="en-US" sz="2000"/>
              <a:t>访问</a:t>
            </a:r>
            <a:endParaRPr lang="zh-CN" altLang="en-US" sz="2000"/>
          </a:p>
        </p:txBody>
      </p:sp>
      <p:sp>
        <p:nvSpPr>
          <p:cNvPr id="21" name="圆角矩形 20"/>
          <p:cNvSpPr/>
          <p:nvPr/>
        </p:nvSpPr>
        <p:spPr>
          <a:xfrm>
            <a:off x="1050925" y="340677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系统</a:t>
            </a:r>
            <a:r>
              <a:rPr lang="zh-CN" altLang="en-US"/>
              <a:t>用户</a:t>
            </a:r>
            <a:endParaRPr lang="zh-CN" altLang="en-US"/>
          </a:p>
        </p:txBody>
      </p:sp>
      <p:sp>
        <p:nvSpPr>
          <p:cNvPr id="26" name="矩形 25"/>
          <p:cNvSpPr/>
          <p:nvPr/>
        </p:nvSpPr>
        <p:spPr>
          <a:xfrm>
            <a:off x="2929890" y="2338070"/>
            <a:ext cx="7099300" cy="3649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流程图: 过程 30"/>
          <p:cNvSpPr/>
          <p:nvPr/>
        </p:nvSpPr>
        <p:spPr>
          <a:xfrm>
            <a:off x="3375660" y="3582035"/>
            <a:ext cx="620776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统一</a:t>
            </a:r>
            <a:r>
              <a:rPr lang="zh-CN" altLang="en-US"/>
              <a:t>门户</a:t>
            </a:r>
            <a:endParaRPr lang="zh-CN" altLang="en-US"/>
          </a:p>
        </p:txBody>
      </p:sp>
      <p:sp>
        <p:nvSpPr>
          <p:cNvPr id="32" name="六边形 31"/>
          <p:cNvSpPr/>
          <p:nvPr/>
        </p:nvSpPr>
        <p:spPr>
          <a:xfrm>
            <a:off x="4340860"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a:t>
            </a:r>
            <a:r>
              <a:rPr lang="zh-CN" altLang="en-US"/>
              <a:t>系统</a:t>
            </a:r>
            <a:endParaRPr lang="zh-CN" altLang="en-US"/>
          </a:p>
        </p:txBody>
      </p:sp>
      <p:sp>
        <p:nvSpPr>
          <p:cNvPr id="33" name="六边形 32"/>
          <p:cNvSpPr/>
          <p:nvPr/>
        </p:nvSpPr>
        <p:spPr>
          <a:xfrm>
            <a:off x="7105015"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非雪季</a:t>
            </a:r>
            <a:r>
              <a:rPr lang="zh-CN" altLang="en-US"/>
              <a:t>系统</a:t>
            </a:r>
            <a:endParaRPr lang="zh-CN" altLang="en-US"/>
          </a:p>
        </p:txBody>
      </p:sp>
      <p:cxnSp>
        <p:nvCxnSpPr>
          <p:cNvPr id="34" name="直接箭头连接符 33"/>
          <p:cNvCxnSpPr/>
          <p:nvPr/>
        </p:nvCxnSpPr>
        <p:spPr>
          <a:xfrm>
            <a:off x="4852670" y="421068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616190" y="423989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7" name="流程图: 可选过程 36"/>
          <p:cNvSpPr/>
          <p:nvPr/>
        </p:nvSpPr>
        <p:spPr>
          <a:xfrm>
            <a:off x="3492500"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雪季订单</a:t>
            </a:r>
            <a:r>
              <a:rPr lang="zh-CN" altLang="en-US"/>
              <a:t>数据</a:t>
            </a:r>
            <a:endParaRPr lang="zh-CN" altLang="en-US"/>
          </a:p>
        </p:txBody>
      </p:sp>
      <p:sp>
        <p:nvSpPr>
          <p:cNvPr id="39" name="流程图: 可选过程 38"/>
          <p:cNvSpPr/>
          <p:nvPr/>
        </p:nvSpPr>
        <p:spPr>
          <a:xfrm>
            <a:off x="5051425"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活动报名</a:t>
            </a:r>
            <a:r>
              <a:rPr lang="zh-CN" altLang="en-US"/>
              <a:t>数据</a:t>
            </a:r>
            <a:endParaRPr lang="zh-CN" altLang="en-US"/>
          </a:p>
        </p:txBody>
      </p:sp>
      <p:sp>
        <p:nvSpPr>
          <p:cNvPr id="40" name="流程图: 可选过程 39"/>
          <p:cNvSpPr/>
          <p:nvPr/>
        </p:nvSpPr>
        <p:spPr>
          <a:xfrm>
            <a:off x="661035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场地预约</a:t>
            </a:r>
            <a:r>
              <a:rPr lang="zh-CN" altLang="en-US"/>
              <a:t>数据</a:t>
            </a:r>
            <a:endParaRPr lang="zh-CN" altLang="en-US"/>
          </a:p>
        </p:txBody>
      </p:sp>
      <p:sp>
        <p:nvSpPr>
          <p:cNvPr id="41" name="流程图: 可选过程 40"/>
          <p:cNvSpPr/>
          <p:nvPr/>
        </p:nvSpPr>
        <p:spPr>
          <a:xfrm>
            <a:off x="822452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其他业务</a:t>
            </a:r>
            <a:r>
              <a:rPr lang="zh-CN" altLang="en-US"/>
              <a:t>数据</a:t>
            </a:r>
            <a:endParaRPr lang="zh-CN" altLang="en-US"/>
          </a:p>
        </p:txBody>
      </p:sp>
      <p:cxnSp>
        <p:nvCxnSpPr>
          <p:cNvPr id="42" name="直接箭头连接符 41"/>
          <p:cNvCxnSpPr>
            <a:stCxn id="21" idx="3"/>
            <a:endCxn id="31" idx="1"/>
          </p:cNvCxnSpPr>
          <p:nvPr/>
        </p:nvCxnSpPr>
        <p:spPr>
          <a:xfrm>
            <a:off x="1965325" y="3863975"/>
            <a:ext cx="1410335" cy="241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37" idx="2"/>
          </p:cNvCxnSpPr>
          <p:nvPr/>
        </p:nvCxnSpPr>
        <p:spPr>
          <a:xfrm flipH="1" flipV="1">
            <a:off x="4106545" y="3258185"/>
            <a:ext cx="2413635" cy="316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39" idx="2"/>
          </p:cNvCxnSpPr>
          <p:nvPr/>
        </p:nvCxnSpPr>
        <p:spPr>
          <a:xfrm flipH="1" flipV="1">
            <a:off x="5665470" y="3258185"/>
            <a:ext cx="795655" cy="294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1" idx="0"/>
            <a:endCxn id="40" idx="2"/>
          </p:cNvCxnSpPr>
          <p:nvPr/>
        </p:nvCxnSpPr>
        <p:spPr>
          <a:xfrm flipV="1">
            <a:off x="6479540" y="3258185"/>
            <a:ext cx="744220"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41" idx="2"/>
          </p:cNvCxnSpPr>
          <p:nvPr/>
        </p:nvCxnSpPr>
        <p:spPr>
          <a:xfrm flipV="1">
            <a:off x="6519545" y="3258185"/>
            <a:ext cx="2318385"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7" name="文本框 6"/>
          <p:cNvSpPr txBox="1"/>
          <p:nvPr/>
        </p:nvSpPr>
        <p:spPr>
          <a:xfrm>
            <a:off x="976630" y="1520190"/>
            <a:ext cx="1960245" cy="368300"/>
          </a:xfrm>
          <a:prstGeom prst="rect">
            <a:avLst/>
          </a:prstGeom>
          <a:noFill/>
        </p:spPr>
        <p:txBody>
          <a:bodyPr wrap="square" rtlCol="0">
            <a:spAutoFit/>
          </a:bodyPr>
          <a:p>
            <a:r>
              <a:rPr lang="en-US" altLang="zh-CN"/>
              <a:t>3.</a:t>
            </a:r>
            <a:r>
              <a:rPr lang="zh-CN" altLang="en-US"/>
              <a:t>统一用户</a:t>
            </a:r>
            <a:r>
              <a:rPr lang="zh-CN" altLang="en-US"/>
              <a:t>体系</a:t>
            </a:r>
            <a:endParaRPr lang="zh-CN" altLang="en-US"/>
          </a:p>
        </p:txBody>
      </p:sp>
      <p:sp>
        <p:nvSpPr>
          <p:cNvPr id="6" name="流程图: 过程 5"/>
          <p:cNvSpPr/>
          <p:nvPr/>
        </p:nvSpPr>
        <p:spPr>
          <a:xfrm>
            <a:off x="2425700" y="270510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某用户雪季消费</a:t>
            </a:r>
            <a:r>
              <a:rPr lang="zh-CN" altLang="en-US" sz="1600"/>
              <a:t>数据</a:t>
            </a:r>
            <a:endParaRPr lang="zh-CN" altLang="en-US" sz="1600"/>
          </a:p>
        </p:txBody>
      </p:sp>
      <p:sp>
        <p:nvSpPr>
          <p:cNvPr id="8" name="流程图: 过程 7"/>
          <p:cNvSpPr/>
          <p:nvPr/>
        </p:nvSpPr>
        <p:spPr>
          <a:xfrm>
            <a:off x="2425700" y="422529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某用户非雪季消费</a:t>
            </a:r>
            <a:r>
              <a:rPr lang="zh-CN" altLang="en-US" sz="1600"/>
              <a:t>数据</a:t>
            </a:r>
            <a:endParaRPr lang="zh-CN" altLang="en-US" sz="1600"/>
          </a:p>
        </p:txBody>
      </p:sp>
      <p:sp>
        <p:nvSpPr>
          <p:cNvPr id="10" name="流程图: 过程 9"/>
          <p:cNvSpPr/>
          <p:nvPr/>
        </p:nvSpPr>
        <p:spPr>
          <a:xfrm>
            <a:off x="4735830" y="2383155"/>
            <a:ext cx="535305" cy="28778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数据汇总</a:t>
            </a:r>
            <a:endParaRPr lang="zh-CN" altLang="en-US" sz="1600"/>
          </a:p>
          <a:p>
            <a:pPr algn="ctr"/>
            <a:r>
              <a:rPr lang="en-US" altLang="zh-CN" sz="1600"/>
              <a:t>/</a:t>
            </a:r>
            <a:endParaRPr lang="en-US" altLang="zh-CN" sz="1600"/>
          </a:p>
          <a:p>
            <a:pPr algn="ctr"/>
            <a:r>
              <a:rPr lang="zh-CN" altLang="en-US" sz="1600"/>
              <a:t>分析</a:t>
            </a:r>
            <a:endParaRPr lang="zh-CN" altLang="en-US" sz="1600"/>
          </a:p>
        </p:txBody>
      </p:sp>
      <p:cxnSp>
        <p:nvCxnSpPr>
          <p:cNvPr id="11" name="直接箭头连接符 10"/>
          <p:cNvCxnSpPr>
            <a:stCxn id="6" idx="3"/>
          </p:cNvCxnSpPr>
          <p:nvPr/>
        </p:nvCxnSpPr>
        <p:spPr>
          <a:xfrm>
            <a:off x="3785870" y="3011170"/>
            <a:ext cx="96456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3"/>
          </p:cNvCxnSpPr>
          <p:nvPr/>
        </p:nvCxnSpPr>
        <p:spPr>
          <a:xfrm>
            <a:off x="3785870" y="4531360"/>
            <a:ext cx="9791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流程图: 可选过程 12"/>
          <p:cNvSpPr/>
          <p:nvPr/>
        </p:nvSpPr>
        <p:spPr>
          <a:xfrm>
            <a:off x="6431915" y="3516630"/>
            <a:ext cx="120650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生成用户</a:t>
            </a:r>
            <a:r>
              <a:rPr lang="zh-CN" altLang="en-US" sz="1600"/>
              <a:t>画像</a:t>
            </a:r>
            <a:endParaRPr lang="zh-CN" altLang="en-US" sz="1600"/>
          </a:p>
        </p:txBody>
      </p:sp>
      <p:cxnSp>
        <p:nvCxnSpPr>
          <p:cNvPr id="14" name="直接箭头连接符 13"/>
          <p:cNvCxnSpPr>
            <a:stCxn id="10" idx="3"/>
          </p:cNvCxnSpPr>
          <p:nvPr/>
        </p:nvCxnSpPr>
        <p:spPr>
          <a:xfrm>
            <a:off x="5271135" y="3822065"/>
            <a:ext cx="10877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8799195" y="3560445"/>
            <a:ext cx="1088390" cy="52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二次</a:t>
            </a:r>
            <a:r>
              <a:rPr lang="zh-CN" altLang="en-US" sz="1600"/>
              <a:t>营销</a:t>
            </a:r>
            <a:endParaRPr lang="zh-CN" altLang="en-US" sz="1600"/>
          </a:p>
        </p:txBody>
      </p:sp>
      <p:cxnSp>
        <p:nvCxnSpPr>
          <p:cNvPr id="16" name="直接箭头连接符 15"/>
          <p:cNvCxnSpPr>
            <a:stCxn id="13" idx="3"/>
            <a:endCxn id="15" idx="1"/>
          </p:cNvCxnSpPr>
          <p:nvPr/>
        </p:nvCxnSpPr>
        <p:spPr>
          <a:xfrm flipV="1">
            <a:off x="7638415" y="3822065"/>
            <a:ext cx="116078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20957" cy="523220"/>
          </a:xfrm>
          <a:prstGeom prst="rect">
            <a:avLst/>
          </a:prstGeom>
          <a:noFill/>
        </p:spPr>
        <p:txBody>
          <a:bodyPr wrap="none" rtlCol="0">
            <a:spAutoFit/>
          </a:bodyPr>
          <a:lstStyle/>
          <a:p>
            <a:r>
              <a:rPr kumimoji="1" lang="zh-CN" altLang="en-US" sz="2800" b="1" dirty="0">
                <a:solidFill>
                  <a:srgbClr val="0046A0"/>
                </a:solidFill>
              </a:rPr>
              <a:t>系统实施</a:t>
            </a:r>
            <a:endParaRPr kumimoji="1" lang="zh-CN" altLang="en-US" sz="2800" b="1" dirty="0">
              <a:solidFill>
                <a:srgbClr val="0046A0"/>
              </a:solidFill>
            </a:endParaRPr>
          </a:p>
        </p:txBody>
      </p:sp>
      <p:grpSp>
        <p:nvGrpSpPr>
          <p:cNvPr id="17" name="组合 16"/>
          <p:cNvGrpSpPr/>
          <p:nvPr/>
        </p:nvGrpSpPr>
        <p:grpSpPr>
          <a:xfrm>
            <a:off x="717782" y="1364102"/>
            <a:ext cx="11094540" cy="4677954"/>
            <a:chOff x="74203" y="1171302"/>
            <a:chExt cx="11997147" cy="5058533"/>
          </a:xfrm>
          <a:solidFill>
            <a:schemeClr val="accent1">
              <a:lumMod val="40000"/>
              <a:lumOff val="60000"/>
            </a:schemeClr>
          </a:solidFill>
        </p:grpSpPr>
        <p:sp>
          <p:nvSpPr>
            <p:cNvPr id="18" name="object 4"/>
            <p:cNvSpPr/>
            <p:nvPr/>
          </p:nvSpPr>
          <p:spPr>
            <a:xfrm>
              <a:off x="5637407" y="1172219"/>
              <a:ext cx="6433943" cy="5057616"/>
            </a:xfrm>
            <a:custGeom>
              <a:avLst/>
              <a:gdLst/>
              <a:ahLst/>
              <a:cxnLst/>
              <a:rect l="l" t="t" r="r" b="b"/>
              <a:pathLst>
                <a:path w="6480175" h="4531360">
                  <a:moveTo>
                    <a:pt x="0" y="0"/>
                  </a:moveTo>
                  <a:lnTo>
                    <a:pt x="300725" y="848366"/>
                  </a:lnTo>
                  <a:lnTo>
                    <a:pt x="358875" y="1013243"/>
                  </a:lnTo>
                  <a:lnTo>
                    <a:pt x="383157" y="1082586"/>
                  </a:lnTo>
                  <a:lnTo>
                    <a:pt x="398919" y="1128478"/>
                  </a:lnTo>
                  <a:lnTo>
                    <a:pt x="402634" y="1141423"/>
                  </a:lnTo>
                  <a:lnTo>
                    <a:pt x="402743" y="1142226"/>
                  </a:lnTo>
                  <a:lnTo>
                    <a:pt x="417209" y="1186264"/>
                  </a:lnTo>
                  <a:lnTo>
                    <a:pt x="431503" y="1227597"/>
                  </a:lnTo>
                  <a:lnTo>
                    <a:pt x="462034" y="1315021"/>
                  </a:lnTo>
                  <a:lnTo>
                    <a:pt x="516058" y="1468783"/>
                  </a:lnTo>
                  <a:lnTo>
                    <a:pt x="798956" y="2269616"/>
                  </a:lnTo>
                  <a:lnTo>
                    <a:pt x="469817" y="3221902"/>
                  </a:lnTo>
                  <a:lnTo>
                    <a:pt x="327192" y="3632248"/>
                  </a:lnTo>
                  <a:lnTo>
                    <a:pt x="269203" y="3797957"/>
                  </a:lnTo>
                  <a:lnTo>
                    <a:pt x="246292" y="3863058"/>
                  </a:lnTo>
                  <a:lnTo>
                    <a:pt x="226732" y="3918384"/>
                  </a:lnTo>
                  <a:lnTo>
                    <a:pt x="209994" y="3965476"/>
                  </a:lnTo>
                  <a:lnTo>
                    <a:pt x="195548" y="4005879"/>
                  </a:lnTo>
                  <a:lnTo>
                    <a:pt x="178940" y="4052012"/>
                  </a:lnTo>
                  <a:lnTo>
                    <a:pt x="131466" y="4182993"/>
                  </a:lnTo>
                  <a:lnTo>
                    <a:pt x="114197" y="4231070"/>
                  </a:lnTo>
                  <a:lnTo>
                    <a:pt x="99053" y="4273531"/>
                  </a:lnTo>
                  <a:lnTo>
                    <a:pt x="81440" y="4323197"/>
                  </a:lnTo>
                  <a:lnTo>
                    <a:pt x="60831" y="4381609"/>
                  </a:lnTo>
                  <a:lnTo>
                    <a:pt x="36697" y="4450313"/>
                  </a:lnTo>
                  <a:lnTo>
                    <a:pt x="8509" y="4530852"/>
                  </a:lnTo>
                  <a:lnTo>
                    <a:pt x="6480047" y="4530852"/>
                  </a:lnTo>
                  <a:lnTo>
                    <a:pt x="6480047" y="8508"/>
                  </a:lnTo>
                  <a:lnTo>
                    <a:pt x="0" y="0"/>
                  </a:lnTo>
                  <a:close/>
                </a:path>
              </a:pathLst>
            </a:custGeom>
            <a:grp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19" name="object 3"/>
            <p:cNvSpPr/>
            <p:nvPr/>
          </p:nvSpPr>
          <p:spPr>
            <a:xfrm>
              <a:off x="74203" y="1171302"/>
              <a:ext cx="6078947" cy="5057616"/>
            </a:xfrm>
            <a:custGeom>
              <a:avLst/>
              <a:gdLst/>
              <a:ahLst/>
              <a:cxnLst/>
              <a:rect l="l" t="t" r="r" b="b"/>
              <a:pathLst>
                <a:path w="5960745" h="4521835">
                  <a:moveTo>
                    <a:pt x="5214239" y="0"/>
                  </a:moveTo>
                  <a:lnTo>
                    <a:pt x="0" y="0"/>
                  </a:lnTo>
                  <a:lnTo>
                    <a:pt x="0" y="4521708"/>
                  </a:lnTo>
                  <a:lnTo>
                    <a:pt x="5214239" y="4521708"/>
                  </a:lnTo>
                  <a:lnTo>
                    <a:pt x="5960364" y="2260854"/>
                  </a:lnTo>
                  <a:lnTo>
                    <a:pt x="5214239" y="0"/>
                  </a:lnTo>
                  <a:close/>
                </a:path>
              </a:pathLst>
            </a:custGeom>
            <a:grpFill/>
            <a:ln>
              <a:solidFill>
                <a:schemeClr val="bg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0" name="文本框 19"/>
            <p:cNvSpPr txBox="1"/>
            <p:nvPr/>
          </p:nvSpPr>
          <p:spPr>
            <a:xfrm>
              <a:off x="865674" y="1299863"/>
              <a:ext cx="3499003"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系统建设</a:t>
              </a:r>
              <a:endPar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1" name="直接连接符 20"/>
            <p:cNvCxnSpPr/>
            <p:nvPr/>
          </p:nvCxnSpPr>
          <p:spPr>
            <a:xfrm>
              <a:off x="623256"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iconfont-1191-866885"/>
            <p:cNvSpPr>
              <a:spLocks noChangeAspect="1"/>
            </p:cNvSpPr>
            <p:nvPr/>
          </p:nvSpPr>
          <p:spPr bwMode="auto">
            <a:xfrm>
              <a:off x="462726"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3" name="文本框 22"/>
            <p:cNvSpPr txBox="1"/>
            <p:nvPr/>
          </p:nvSpPr>
          <p:spPr>
            <a:xfrm>
              <a:off x="6863362" y="1272580"/>
              <a:ext cx="3461385"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接口对接</a:t>
              </a:r>
              <a:endPar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4" name="直接连接符 23"/>
            <p:cNvCxnSpPr/>
            <p:nvPr/>
          </p:nvCxnSpPr>
          <p:spPr>
            <a:xfrm>
              <a:off x="6863362"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iconfont-1191-866885"/>
            <p:cNvSpPr>
              <a:spLocks noChangeAspect="1"/>
            </p:cNvSpPr>
            <p:nvPr/>
          </p:nvSpPr>
          <p:spPr bwMode="auto">
            <a:xfrm>
              <a:off x="6365765"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grpSp>
      <p:sp>
        <p:nvSpPr>
          <p:cNvPr id="26" name="文本框 25"/>
          <p:cNvSpPr txBox="1"/>
          <p:nvPr/>
        </p:nvSpPr>
        <p:spPr>
          <a:xfrm>
            <a:off x="885010" y="2352521"/>
            <a:ext cx="4977428" cy="3046095"/>
          </a:xfrm>
          <a:prstGeom prst="rect">
            <a:avLst/>
          </a:prstGeom>
          <a:noFill/>
        </p:spPr>
        <p:txBody>
          <a:bodyPr wrap="square">
            <a:spAutoFit/>
          </a:bodyPr>
          <a:lstStyle/>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未来系统基于</a:t>
            </a:r>
            <a:r>
              <a:rPr lang="en-US" altLang="zh-CN" sz="1600" dirty="0" err="1">
                <a:solidFill>
                  <a:schemeClr val="tx1"/>
                </a:solidFill>
                <a:latin typeface="Calibri"/>
              </a:rPr>
              <a:t>.Net</a:t>
            </a:r>
            <a:r>
              <a:rPr lang="zh-CN" altLang="en-US" sz="1600" dirty="0">
                <a:solidFill>
                  <a:schemeClr val="tx1"/>
                </a:solidFill>
                <a:latin typeface="Calibri"/>
              </a:rPr>
              <a:t>、</a:t>
            </a:r>
            <a:r>
              <a:rPr lang="en-US" altLang="zh-CN" sz="1600" dirty="0">
                <a:solidFill>
                  <a:schemeClr val="tx1"/>
                </a:solidFill>
                <a:latin typeface="Calibri"/>
              </a:rPr>
              <a:t>Java </a:t>
            </a:r>
            <a:r>
              <a:rPr lang="en-US" altLang="zh-CN" sz="1600" dirty="0" err="1">
                <a:solidFill>
                  <a:schemeClr val="tx1"/>
                </a:solidFill>
                <a:latin typeface="Calibri"/>
              </a:rPr>
              <a:t>SpringBoot</a:t>
            </a:r>
            <a:r>
              <a:rPr lang="zh-CN" altLang="en-US" sz="1600" dirty="0">
                <a:solidFill>
                  <a:schemeClr val="tx1"/>
                </a:solidFill>
                <a:latin typeface="Calibri"/>
              </a:rPr>
              <a:t>、</a:t>
            </a:r>
            <a:r>
              <a:rPr lang="en-US" altLang="zh-CN" sz="1600" dirty="0" err="1">
                <a:solidFill>
                  <a:schemeClr val="tx1"/>
                </a:solidFill>
                <a:latin typeface="Calibri"/>
              </a:rPr>
              <a:t>Vue</a:t>
            </a:r>
            <a:r>
              <a:rPr lang="zh-CN" altLang="en-US" sz="1600" dirty="0">
                <a:solidFill>
                  <a:schemeClr val="tx1"/>
                </a:solidFill>
                <a:latin typeface="Calibri"/>
              </a:rPr>
              <a:t>、</a:t>
            </a:r>
            <a:r>
              <a:rPr lang="en-US" altLang="zh-CN" sz="1600" dirty="0" err="1">
                <a:solidFill>
                  <a:schemeClr val="tx1"/>
                </a:solidFill>
                <a:latin typeface="Calibri"/>
              </a:rPr>
              <a:t>Uniapp</a:t>
            </a:r>
            <a:r>
              <a:rPr lang="zh-CN" altLang="en-US" sz="1600" dirty="0">
                <a:solidFill>
                  <a:schemeClr val="tx1"/>
                </a:solidFill>
                <a:latin typeface="Calibri"/>
              </a:rPr>
              <a:t>等主流框架开发，前后端分离，方便后续迭代升级。</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lang="zh-CN" altLang="en-US"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接口采用</a:t>
            </a:r>
            <a:r>
              <a:rPr lang="en-US" altLang="zh-CN" sz="1600" dirty="0">
                <a:solidFill>
                  <a:schemeClr val="tx1"/>
                </a:solidFill>
                <a:latin typeface="Calibri"/>
              </a:rPr>
              <a:t>Rest</a:t>
            </a:r>
            <a:r>
              <a:rPr lang="zh-CN" altLang="en-US" sz="1600" dirty="0">
                <a:solidFill>
                  <a:schemeClr val="tx1"/>
                </a:solidFill>
                <a:latin typeface="Calibri"/>
              </a:rPr>
              <a:t>风格，签名机制，保障安全可靠。</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kumimoji="0" lang="en-US" altLang="zh-CN" sz="1600" b="0" i="0" u="none" strike="noStrike" kern="1200" cap="none" spc="0" normalizeH="0" baseline="0" noProof="0" dirty="0">
              <a:ln>
                <a:noFill/>
              </a:ln>
              <a:solidFill>
                <a:schemeClr val="tx1"/>
              </a:solidFill>
              <a:effectLst/>
              <a:uLnTx/>
              <a:uFillTx/>
              <a:latin typeface="Calibri"/>
              <a:ea typeface="微软雅黑"/>
              <a:cs typeface="+mn-cs"/>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底层数据存储使用</a:t>
            </a:r>
            <a:r>
              <a:rPr lang="en-US" altLang="zh-CN" sz="1600" dirty="0">
                <a:solidFill>
                  <a:schemeClr val="tx1"/>
                </a:solidFill>
                <a:latin typeface="Calibri"/>
              </a:rPr>
              <a:t>MySQL</a:t>
            </a:r>
            <a:r>
              <a:rPr lang="zh-CN" altLang="en-US" sz="1600" dirty="0">
                <a:solidFill>
                  <a:schemeClr val="tx1"/>
                </a:solidFill>
                <a:latin typeface="Calibri"/>
              </a:rPr>
              <a:t>数据库和</a:t>
            </a:r>
            <a:r>
              <a:rPr lang="en-US" altLang="zh-CN" sz="1600" dirty="0" err="1">
                <a:solidFill>
                  <a:schemeClr val="tx1"/>
                </a:solidFill>
                <a:latin typeface="Calibri"/>
              </a:rPr>
              <a:t>Redis</a:t>
            </a:r>
            <a:r>
              <a:rPr lang="zh-CN" altLang="en-US" sz="1600" dirty="0">
                <a:solidFill>
                  <a:schemeClr val="tx1"/>
                </a:solidFill>
                <a:latin typeface="Calibri"/>
              </a:rPr>
              <a:t>数据缓存，保障系统运行流畅、稳定。</a:t>
            </a:r>
            <a:endParaRPr kumimoji="0" lang="zh-CN" altLang="en-US" sz="1600" b="0" i="0" u="none" strike="noStrike" kern="1200" cap="none" spc="0" normalizeH="0" baseline="0" noProof="0" dirty="0">
              <a:ln>
                <a:noFill/>
              </a:ln>
              <a:solidFill>
                <a:schemeClr val="tx1"/>
              </a:solidFill>
              <a:effectLst/>
              <a:uLnTx/>
              <a:uFillTx/>
              <a:latin typeface="Calibri"/>
              <a:ea typeface="微软雅黑"/>
            </a:endParaRPr>
          </a:p>
        </p:txBody>
      </p:sp>
      <p:sp>
        <p:nvSpPr>
          <p:cNvPr id="27" name="文本框 26"/>
          <p:cNvSpPr txBox="1"/>
          <p:nvPr/>
        </p:nvSpPr>
        <p:spPr>
          <a:xfrm>
            <a:off x="6651057" y="1983911"/>
            <a:ext cx="4987559" cy="3538220"/>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lvl="0" indent="0">
              <a:lnSpc>
                <a:spcPct val="150000"/>
              </a:lnSpc>
              <a:buNone/>
              <a:defRPr/>
            </a:pPr>
            <a:r>
              <a:rPr lang="zh-CN" altLang="en-US" sz="1600" dirty="0">
                <a:solidFill>
                  <a:schemeClr val="tx1"/>
                </a:solidFill>
              </a:rPr>
              <a:t>系统在开发过程中还需要和雪场现有硬件设备及软件系统进行接口对接，以支持数据互联互通。包括且不限于：</a:t>
            </a:r>
            <a:endParaRPr lang="en-US" altLang="zh-CN" sz="1600" dirty="0">
              <a:solidFill>
                <a:schemeClr val="tx1"/>
              </a:solidFill>
            </a:endParaRPr>
          </a:p>
          <a:p>
            <a:pPr marL="0" lvl="0" indent="0">
              <a:lnSpc>
                <a:spcPct val="150000"/>
              </a:lnSpc>
              <a:buNone/>
              <a:defRPr/>
            </a:pPr>
            <a:endParaRPr lang="en-US" altLang="zh-CN" sz="1600" dirty="0">
              <a:solidFill>
                <a:schemeClr val="tx1"/>
              </a:solidFill>
            </a:endParaRPr>
          </a:p>
          <a:p>
            <a:pPr lvl="0">
              <a:lnSpc>
                <a:spcPct val="150000"/>
              </a:lnSpc>
              <a:defRPr/>
            </a:pPr>
            <a:r>
              <a:rPr lang="zh-CN" altLang="en-US" sz="1600" dirty="0">
                <a:solidFill>
                  <a:schemeClr val="tx1"/>
                </a:solidFill>
              </a:rPr>
              <a:t>闸机系统</a:t>
            </a:r>
            <a:endParaRPr lang="en-US" altLang="zh-CN" sz="1600" dirty="0">
              <a:solidFill>
                <a:schemeClr val="tx1"/>
              </a:solidFill>
            </a:endParaRPr>
          </a:p>
          <a:p>
            <a:pPr lvl="0">
              <a:lnSpc>
                <a:spcPct val="150000"/>
              </a:lnSpc>
              <a:defRPr/>
            </a:pPr>
            <a:r>
              <a:rPr lang="zh-CN" altLang="en-US" sz="1600" dirty="0">
                <a:solidFill>
                  <a:schemeClr val="tx1"/>
                </a:solidFill>
              </a:rPr>
              <a:t>雪季系统</a:t>
            </a:r>
            <a:endParaRPr lang="en-US" altLang="zh-CN" sz="1600" dirty="0">
              <a:solidFill>
                <a:schemeClr val="tx1"/>
              </a:solidFill>
            </a:endParaRPr>
          </a:p>
          <a:p>
            <a:pPr lvl="0">
              <a:lnSpc>
                <a:spcPct val="150000"/>
              </a:lnSpc>
              <a:defRPr/>
            </a:pPr>
            <a:r>
              <a:rPr lang="zh-CN" altLang="en-US" sz="1600" dirty="0">
                <a:solidFill>
                  <a:schemeClr val="tx1"/>
                </a:solidFill>
              </a:rPr>
              <a:t>财务系统等</a:t>
            </a:r>
            <a:endParaRPr lang="zh-CN" altLang="en-US" sz="1600" dirty="0">
              <a:solidFill>
                <a:schemeClr val="tx1"/>
              </a:solidFill>
            </a:endParaRPr>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07820" cy="521970"/>
          </a:xfrm>
          <a:prstGeom prst="rect">
            <a:avLst/>
          </a:prstGeom>
          <a:noFill/>
        </p:spPr>
        <p:txBody>
          <a:bodyPr wrap="none" rtlCol="0">
            <a:spAutoFit/>
          </a:bodyPr>
          <a:lstStyle/>
          <a:p>
            <a:r>
              <a:rPr kumimoji="1" lang="zh-CN" altLang="en-US" sz="2800" b="1" dirty="0">
                <a:solidFill>
                  <a:srgbClr val="0046A0"/>
                </a:solidFill>
              </a:rPr>
              <a:t>提供</a:t>
            </a:r>
            <a:r>
              <a:rPr kumimoji="1" lang="zh-CN" altLang="en-US" sz="2800" b="1" dirty="0">
                <a:solidFill>
                  <a:srgbClr val="0046A0"/>
                </a:solidFill>
              </a:rPr>
              <a:t>支持</a:t>
            </a:r>
            <a:endParaRPr kumimoji="1" lang="zh-CN" altLang="en-US" sz="2800" b="1" dirty="0">
              <a:solidFill>
                <a:srgbClr val="0046A0"/>
              </a:solidFill>
            </a:endParaRPr>
          </a:p>
        </p:txBody>
      </p:sp>
      <p:sp>
        <p:nvSpPr>
          <p:cNvPr id="27" name="文本框 26"/>
          <p:cNvSpPr txBox="1"/>
          <p:nvPr/>
        </p:nvSpPr>
        <p:spPr>
          <a:xfrm>
            <a:off x="6651057" y="2352846"/>
            <a:ext cx="4987559" cy="953135"/>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graphicFrame>
        <p:nvGraphicFramePr>
          <p:cNvPr id="3" name="表格 2"/>
          <p:cNvGraphicFramePr/>
          <p:nvPr>
            <p:custDataLst>
              <p:tags r:id="rId1"/>
            </p:custDataLst>
          </p:nvPr>
        </p:nvGraphicFramePr>
        <p:xfrm>
          <a:off x="1023620" y="1040765"/>
          <a:ext cx="10144760" cy="4937760"/>
        </p:xfrm>
        <a:graphic>
          <a:graphicData uri="http://schemas.openxmlformats.org/drawingml/2006/table">
            <a:tbl>
              <a:tblPr firstRow="1" bandRow="1">
                <a:tableStyleId>{5C22544A-7EE6-4342-B048-85BDC9FD1C3A}</a:tableStyleId>
              </a:tblPr>
              <a:tblGrid>
                <a:gridCol w="697865"/>
                <a:gridCol w="2249805"/>
                <a:gridCol w="4229735"/>
                <a:gridCol w="2967355"/>
              </a:tblGrid>
              <a:tr h="381000">
                <a:tc>
                  <a:txBody>
                    <a:bodyPr/>
                    <a:p>
                      <a:pPr algn="ctr">
                        <a:buNone/>
                      </a:pPr>
                      <a:r>
                        <a:rPr lang="zh-CN" altLang="en-US"/>
                        <a:t>序号</a:t>
                      </a:r>
                      <a:endParaRPr lang="zh-CN" altLang="en-US"/>
                    </a:p>
                  </a:txBody>
                  <a:tcPr/>
                </a:tc>
                <a:tc>
                  <a:txBody>
                    <a:bodyPr/>
                    <a:p>
                      <a:pPr algn="ctr">
                        <a:buNone/>
                      </a:pPr>
                      <a:r>
                        <a:rPr lang="zh-CN" altLang="en-US"/>
                        <a:t>项目</a:t>
                      </a:r>
                      <a:endParaRPr lang="zh-CN" altLang="en-US"/>
                    </a:p>
                  </a:txBody>
                  <a:tcPr/>
                </a:tc>
                <a:tc>
                  <a:txBody>
                    <a:bodyPr/>
                    <a:p>
                      <a:pPr algn="ctr">
                        <a:buNone/>
                      </a:pPr>
                      <a:r>
                        <a:rPr lang="zh-CN" altLang="en-US"/>
                        <a:t>事项</a:t>
                      </a:r>
                      <a:endParaRPr lang="zh-CN" altLang="en-US"/>
                    </a:p>
                  </a:txBody>
                  <a:tcPr/>
                </a:tc>
                <a:tc>
                  <a:txBody>
                    <a:bodyPr/>
                    <a:p>
                      <a:pPr algn="ctr">
                        <a:buNone/>
                      </a:pPr>
                      <a:r>
                        <a:rPr lang="zh-CN" altLang="en-US"/>
                        <a:t>备注</a:t>
                      </a:r>
                      <a:endParaRPr lang="zh-CN" altLang="en-US"/>
                    </a:p>
                  </a:txBody>
                  <a:tcPr/>
                </a:tc>
              </a:tr>
              <a:tr h="381000">
                <a:tc>
                  <a:txBody>
                    <a:bodyPr/>
                    <a:p>
                      <a:pPr algn="ctr">
                        <a:buNone/>
                      </a:pPr>
                      <a:r>
                        <a:rPr lang="en-US" altLang="zh-CN" sz="1600"/>
                        <a:t>1</a:t>
                      </a:r>
                      <a:endParaRPr lang="en-US" altLang="zh-CN" sz="1600"/>
                    </a:p>
                  </a:txBody>
                  <a:tcPr/>
                </a:tc>
                <a:tc>
                  <a:txBody>
                    <a:bodyPr/>
                    <a:p>
                      <a:pPr>
                        <a:buNone/>
                      </a:pPr>
                      <a:r>
                        <a:rPr lang="zh-CN" altLang="en-US" sz="1600"/>
                        <a:t>注册小程序</a:t>
                      </a:r>
                      <a:endParaRPr lang="zh-CN" altLang="en-US" sz="1600"/>
                    </a:p>
                  </a:txBody>
                  <a:tcPr/>
                </a:tc>
                <a:tc>
                  <a:txBody>
                    <a:bodyPr/>
                    <a:p>
                      <a:pPr>
                        <a:buNone/>
                      </a:pPr>
                      <a:r>
                        <a:rPr lang="en-US" altLang="zh-CN" sz="1600"/>
                        <a:t>1</a:t>
                      </a:r>
                      <a:r>
                        <a:rPr lang="zh-CN" altLang="en-US" sz="1600"/>
                        <a:t>、注册两个小程序：C端小程序、门票核销小程序</a:t>
                      </a:r>
                      <a:endParaRPr lang="zh-CN" altLang="en-US" sz="1600"/>
                    </a:p>
                    <a:p>
                      <a:pPr>
                        <a:buNone/>
                      </a:pPr>
                      <a:r>
                        <a:rPr lang="en-US" altLang="zh-CN" sz="1600"/>
                        <a:t>2</a:t>
                      </a:r>
                      <a:r>
                        <a:rPr lang="zh-CN" altLang="en-US" sz="1600"/>
                        <a:t>、C端小程序需要开通微信支付</a:t>
                      </a:r>
                      <a:endParaRPr lang="zh-CN" altLang="en-US" sz="1600"/>
                    </a:p>
                    <a:p>
                      <a:pPr>
                        <a:buNone/>
                      </a:pPr>
                      <a:r>
                        <a:rPr lang="en-US" altLang="zh-CN" sz="1600"/>
                        <a:t>3</a:t>
                      </a:r>
                      <a:r>
                        <a:rPr lang="zh-CN" altLang="en-US" sz="1600"/>
                        <a:t>、获取到小程序ID，给到研发，用于打包</a:t>
                      </a:r>
                      <a:endParaRPr lang="zh-CN" altLang="en-US" sz="1600"/>
                    </a:p>
                  </a:txBody>
                  <a:tcPr/>
                </a:tc>
                <a:tc>
                  <a:txBody>
                    <a:bodyPr/>
                    <a:p>
                      <a:pPr>
                        <a:buNone/>
                      </a:pPr>
                      <a:endParaRPr lang="zh-CN" altLang="en-US" sz="1600"/>
                    </a:p>
                  </a:txBody>
                  <a:tcPr/>
                </a:tc>
              </a:tr>
              <a:tr h="381000">
                <a:tc>
                  <a:txBody>
                    <a:bodyPr/>
                    <a:p>
                      <a:pPr algn="ctr">
                        <a:buNone/>
                      </a:pPr>
                      <a:r>
                        <a:rPr lang="en-US" altLang="zh-CN" sz="1600"/>
                        <a:t>2</a:t>
                      </a:r>
                      <a:endParaRPr lang="en-US" altLang="zh-CN" sz="1600"/>
                    </a:p>
                  </a:txBody>
                  <a:tcPr/>
                </a:tc>
                <a:tc>
                  <a:txBody>
                    <a:bodyPr/>
                    <a:p>
                      <a:pPr>
                        <a:buNone/>
                      </a:pPr>
                      <a:r>
                        <a:rPr lang="zh-CN" altLang="en-US" sz="1600"/>
                        <a:t>私有化部署所需资源</a:t>
                      </a:r>
                      <a:endParaRPr lang="zh-CN" altLang="en-US" sz="1600"/>
                    </a:p>
                  </a:txBody>
                  <a:tcPr/>
                </a:tc>
                <a:tc>
                  <a:txBody>
                    <a:bodyPr/>
                    <a:p>
                      <a:pPr>
                        <a:buNone/>
                      </a:pPr>
                      <a:r>
                        <a:rPr lang="zh-CN" altLang="en-US" sz="1600"/>
                        <a:t>1、数据库服务器</a:t>
                      </a:r>
                      <a:endParaRPr lang="zh-CN" altLang="en-US" sz="1600"/>
                    </a:p>
                    <a:p>
                      <a:pPr>
                        <a:buNone/>
                      </a:pPr>
                      <a:r>
                        <a:rPr lang="zh-CN" altLang="en-US" sz="1600"/>
                        <a:t>2、web 服务器2台</a:t>
                      </a:r>
                      <a:endParaRPr lang="zh-CN" altLang="en-US" sz="1600"/>
                    </a:p>
                    <a:p>
                      <a:pPr>
                        <a:buNone/>
                      </a:pPr>
                      <a:r>
                        <a:rPr lang="zh-CN" altLang="en-US" sz="1600"/>
                        <a:t>3、负载均衡</a:t>
                      </a:r>
                      <a:endParaRPr lang="zh-CN" altLang="en-US" sz="1600"/>
                    </a:p>
                    <a:p>
                      <a:pPr>
                        <a:buNone/>
                      </a:pPr>
                      <a:r>
                        <a:rPr lang="zh-CN" altLang="en-US" sz="1600"/>
                        <a:t>4、Redis 服务</a:t>
                      </a:r>
                      <a:endParaRPr lang="zh-CN" altLang="en-US" sz="1600"/>
                    </a:p>
                    <a:p>
                      <a:pPr>
                        <a:buNone/>
                      </a:pPr>
                      <a:r>
                        <a:rPr lang="zh-CN" altLang="en-US" sz="1600"/>
                        <a:t>5、OSS 服务</a:t>
                      </a:r>
                      <a:endParaRPr lang="zh-CN" altLang="en-US" sz="1600"/>
                    </a:p>
                    <a:p>
                      <a:pPr>
                        <a:buNone/>
                      </a:pPr>
                      <a:r>
                        <a:rPr lang="zh-CN" altLang="en-US" sz="1600"/>
                        <a:t>6、短信服务</a:t>
                      </a:r>
                      <a:endParaRPr lang="zh-CN" altLang="en-US" sz="1600"/>
                    </a:p>
                    <a:p>
                      <a:pPr>
                        <a:buNone/>
                      </a:pPr>
                      <a:r>
                        <a:rPr lang="zh-CN" altLang="en-US" sz="1600"/>
                        <a:t>7、域名配置</a:t>
                      </a:r>
                      <a:endParaRPr lang="zh-CN" altLang="en-US" sz="1600"/>
                    </a:p>
                  </a:txBody>
                  <a:tcPr/>
                </a:tc>
                <a:tc>
                  <a:txBody>
                    <a:bodyPr/>
                    <a:p>
                      <a:pPr>
                        <a:buNone/>
                      </a:pPr>
                      <a:r>
                        <a:rPr lang="en-US" altLang="zh-CN" sz="1600"/>
                        <a:t>1</a:t>
                      </a:r>
                      <a:r>
                        <a:rPr lang="zh-CN" altLang="en-US" sz="1600"/>
                        <a:t>、数据库服务16核128G 内存，200G系统盘</a:t>
                      </a:r>
                      <a:r>
                        <a:rPr lang="en-US" altLang="zh-CN" sz="1600"/>
                        <a:t> </a:t>
                      </a:r>
                      <a:endParaRPr lang="zh-CN" altLang="en-US" sz="1600"/>
                    </a:p>
                    <a:p>
                      <a:pPr>
                        <a:buNone/>
                      </a:pPr>
                      <a:r>
                        <a:rPr lang="en-US" altLang="zh-CN" sz="1600"/>
                        <a:t>2</a:t>
                      </a:r>
                      <a:r>
                        <a:rPr lang="zh-CN" altLang="en-US" sz="1600"/>
                        <a:t>、web 服务器 16核64G ，200G系统盘</a:t>
                      </a:r>
                      <a:endParaRPr lang="zh-CN" altLang="en-US" sz="1600"/>
                    </a:p>
                    <a:p>
                      <a:pPr>
                        <a:buNone/>
                      </a:pPr>
                      <a:r>
                        <a:rPr lang="en-US" altLang="zh-CN" sz="1600"/>
                        <a:t>3</a:t>
                      </a:r>
                      <a:r>
                        <a:rPr lang="zh-CN" altLang="en-US" sz="1600"/>
                        <a:t>、redis 5.0以上</a:t>
                      </a:r>
                      <a:endParaRPr lang="zh-CN" altLang="en-US" sz="1600"/>
                    </a:p>
                    <a:p>
                      <a:pPr>
                        <a:buNone/>
                      </a:pPr>
                      <a:endParaRPr lang="zh-CN" altLang="en-US" sz="1600"/>
                    </a:p>
                  </a:txBody>
                  <a:tcPr/>
                </a:tc>
              </a:tr>
              <a:tr h="381000">
                <a:tc>
                  <a:txBody>
                    <a:bodyPr/>
                    <a:p>
                      <a:pPr algn="ctr">
                        <a:buNone/>
                      </a:pPr>
                      <a:r>
                        <a:rPr lang="en-US" altLang="zh-CN" sz="1600"/>
                        <a:t>3</a:t>
                      </a:r>
                      <a:endParaRPr lang="en-US" altLang="zh-CN" sz="1600"/>
                    </a:p>
                  </a:txBody>
                  <a:tcPr/>
                </a:tc>
                <a:tc>
                  <a:txBody>
                    <a:bodyPr/>
                    <a:p>
                      <a:pPr>
                        <a:buNone/>
                      </a:pPr>
                      <a:r>
                        <a:rPr lang="zh-CN" altLang="en-US" sz="1600"/>
                        <a:t>非雪季系统部署所需资源</a:t>
                      </a:r>
                      <a:endParaRPr lang="zh-CN" altLang="en-US" sz="1600"/>
                    </a:p>
                  </a:txBody>
                  <a:tcPr/>
                </a:tc>
                <a:tc>
                  <a:txBody>
                    <a:bodyPr/>
                    <a:p>
                      <a:pPr>
                        <a:buNone/>
                      </a:pPr>
                      <a:r>
                        <a:rPr lang="en-US" altLang="zh-CN" sz="1600"/>
                        <a:t>1</a:t>
                      </a:r>
                      <a:r>
                        <a:rPr lang="zh-CN" altLang="en-US" sz="1600"/>
                        <a:t>、数据库服务器</a:t>
                      </a:r>
                      <a:r>
                        <a:rPr lang="en-US" altLang="zh-CN" sz="1600"/>
                        <a:t>1</a:t>
                      </a:r>
                      <a:r>
                        <a:rPr lang="zh-CN" altLang="en-US" sz="1600"/>
                        <a:t>台（RDS MySQL版 4核16G）</a:t>
                      </a:r>
                      <a:endParaRPr lang="zh-CN" altLang="en-US" sz="1600"/>
                    </a:p>
                    <a:p>
                      <a:pPr>
                        <a:buNone/>
                      </a:pPr>
                      <a:r>
                        <a:rPr lang="en-US" altLang="zh-CN" sz="1600"/>
                        <a:t>2</a:t>
                      </a:r>
                      <a:r>
                        <a:rPr lang="zh-CN" altLang="en-US" sz="1600"/>
                        <a:t>、应用服务器</a:t>
                      </a:r>
                      <a:r>
                        <a:rPr lang="en-US" altLang="zh-CN" sz="1600"/>
                        <a:t>2</a:t>
                      </a:r>
                      <a:r>
                        <a:rPr lang="zh-CN" altLang="en-US" sz="1600"/>
                        <a:t>台（ECS 2核8G）</a:t>
                      </a:r>
                      <a:endParaRPr lang="zh-CN" altLang="en-US" sz="1600"/>
                    </a:p>
                    <a:p>
                      <a:pPr>
                        <a:buNone/>
                      </a:pPr>
                      <a:r>
                        <a:rPr lang="en-US" altLang="zh-CN" sz="1600"/>
                        <a:t>3</a:t>
                      </a:r>
                      <a:r>
                        <a:rPr lang="zh-CN" altLang="en-US" sz="1600"/>
                        <a:t>、Redis服务器</a:t>
                      </a:r>
                      <a:r>
                        <a:rPr lang="en-US" altLang="zh-CN" sz="1600"/>
                        <a:t>1</a:t>
                      </a:r>
                      <a:r>
                        <a:rPr lang="zh-CN" altLang="en-US" sz="1600"/>
                        <a:t>台（Redis企业版）</a:t>
                      </a:r>
                      <a:endParaRPr lang="zh-CN" altLang="en-US" sz="1600"/>
                    </a:p>
                    <a:p>
                      <a:pPr>
                        <a:buNone/>
                      </a:pPr>
                      <a:r>
                        <a:rPr lang="en-US" altLang="zh-CN" sz="1600"/>
                        <a:t>4</a:t>
                      </a:r>
                      <a:r>
                        <a:rPr lang="zh-CN" altLang="en-US" sz="1600"/>
                        <a:t>、OSS服务</a:t>
                      </a:r>
                      <a:endParaRPr lang="zh-CN" altLang="en-US" sz="1600"/>
                    </a:p>
                    <a:p>
                      <a:pPr>
                        <a:buNone/>
                      </a:pPr>
                      <a:r>
                        <a:rPr lang="en-US" altLang="zh-CN" sz="1600"/>
                        <a:t>5</a:t>
                      </a:r>
                      <a:r>
                        <a:rPr lang="zh-CN" altLang="en-US" sz="1600"/>
                        <a:t>、域名配置</a:t>
                      </a:r>
                      <a:endParaRPr lang="zh-CN" altLang="en-US" sz="1600"/>
                    </a:p>
                  </a:txBody>
                  <a:tcPr/>
                </a:tc>
                <a:tc>
                  <a:txBody>
                    <a:bodyPr/>
                    <a:p>
                      <a:pPr>
                        <a:buNone/>
                      </a:pPr>
                      <a:endParaRPr lang="en-US" altLang="zh-CN" sz="1600"/>
                    </a:p>
                    <a:p>
                      <a:pPr>
                        <a:buNone/>
                      </a:pPr>
                      <a:endParaRPr lang="en-US" altLang="zh-CN" sz="1600"/>
                    </a:p>
                  </a:txBody>
                  <a:tcPr/>
                </a:tc>
              </a:tr>
              <a:tr h="381000">
                <a:tc>
                  <a:txBody>
                    <a:bodyPr/>
                    <a:p>
                      <a:pPr algn="ctr">
                        <a:buNone/>
                      </a:pPr>
                      <a:r>
                        <a:rPr lang="en-US" altLang="zh-CN" sz="1600"/>
                        <a:t>4</a:t>
                      </a:r>
                      <a:endParaRPr lang="en-US" altLang="zh-CN" sz="1600"/>
                    </a:p>
                  </a:txBody>
                  <a:tcPr/>
                </a:tc>
                <a:tc>
                  <a:txBody>
                    <a:bodyPr/>
                    <a:p>
                      <a:pPr>
                        <a:buNone/>
                      </a:pPr>
                      <a:r>
                        <a:rPr lang="zh-CN" altLang="en-US" sz="1600"/>
                        <a:t>C端小程序界面风格</a:t>
                      </a:r>
                      <a:endParaRPr lang="zh-CN" altLang="en-US" sz="1600"/>
                    </a:p>
                  </a:txBody>
                  <a:tcPr/>
                </a:tc>
                <a:tc>
                  <a:txBody>
                    <a:bodyPr/>
                    <a:p>
                      <a:pPr>
                        <a:buNone/>
                      </a:pPr>
                      <a:r>
                        <a:rPr lang="zh-CN" altLang="en-US" sz="1600"/>
                        <a:t>对小程序界面风格样式有什么具体要求？</a:t>
                      </a:r>
                      <a:endParaRPr lang="zh-CN" altLang="en-US" sz="1600"/>
                    </a:p>
                    <a:p>
                      <a:pPr>
                        <a:buNone/>
                      </a:pPr>
                      <a:r>
                        <a:rPr lang="zh-CN" altLang="en-US" sz="1600"/>
                        <a:t>提供logo图片</a:t>
                      </a:r>
                      <a:endParaRPr lang="zh-CN" altLang="en-US" sz="1600"/>
                    </a:p>
                  </a:txBody>
                  <a:tcPr/>
                </a:tc>
                <a:tc>
                  <a:txBody>
                    <a:bodyPr/>
                    <a:p>
                      <a:pPr>
                        <a:buNone/>
                      </a:pPr>
                      <a:endParaRPr lang="zh-CN" altLang="en-US" sz="1600"/>
                    </a:p>
                  </a:txBody>
                  <a:tcPr/>
                </a:tc>
              </a:tr>
            </a:tbl>
          </a:graphicData>
        </a:graphic>
      </p:graphicFrame>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一、项目规划</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项目背景</a:t>
            </a:r>
          </a:p>
          <a:p>
            <a:pPr>
              <a:spcAft>
                <a:spcPts val="400"/>
              </a:spcAft>
              <a:defRPr sz="1400">
                <a:latin typeface="WenQuanYi Zen Hei"/>
              </a:defRPr>
            </a:pPr>
            <a:r>
              <a:rPr>
                <a:latin typeface="WenQuanYi Zen Hei"/>
              </a:rPr>
              <a:t>• 西山温泉体育公园为海新域所有，主营冬季滑雪业务</a:t>
            </a:r>
          </a:p>
          <a:p>
            <a:pPr>
              <a:spcAft>
                <a:spcPts val="400"/>
              </a:spcAft>
              <a:defRPr sz="1400">
                <a:latin typeface="WenQuanYi Zen Hei"/>
              </a:defRPr>
            </a:pPr>
            <a:r>
              <a:rPr>
                <a:latin typeface="WenQuanYi Zen Hei"/>
              </a:rPr>
              <a:t>• 北京适合滑雪时间仅90天，其余时间资源闲置</a:t>
            </a:r>
          </a:p>
          <a:p>
            <a:pPr>
              <a:spcAft>
                <a:spcPts val="400"/>
              </a:spcAft>
              <a:defRPr sz="1400">
                <a:latin typeface="WenQuanYi Zen Hei"/>
              </a:defRPr>
            </a:pPr>
            <a:r>
              <a:rPr>
                <a:latin typeface="WenQuanYi Zen Hei"/>
              </a:rPr>
              <a:t>• 开展非雪季运营：亲子活动、文体培训、运动场地、啤酒花园等</a:t>
            </a:r>
          </a:p>
          <a:p>
            <a:pPr>
              <a:spcAft>
                <a:spcPts val="400"/>
              </a:spcAft>
              <a:defRPr sz="1400">
                <a:latin typeface="WenQuanYi Zen Hei"/>
              </a:defRPr>
            </a:pPr>
            <a:r>
              <a:rPr>
                <a:latin typeface="WenQuanYi Zen Hei"/>
              </a:rPr>
              <a:t>• 现有雪季系统为第三方SAAS，需要自建系统掌控用户数据</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项目目标</a:t>
            </a:r>
          </a:p>
          <a:p>
            <a:pPr>
              <a:spcAft>
                <a:spcPts val="400"/>
              </a:spcAft>
              <a:defRPr sz="1400">
                <a:latin typeface="WenQuanYi Zen Hei"/>
              </a:defRPr>
            </a:pPr>
            <a:r>
              <a:rPr>
                <a:latin typeface="WenQuanYi Zen Hei"/>
              </a:rPr>
              <a:t>• 建设非雪季运营管理系统，支持多业态运营</a:t>
            </a:r>
          </a:p>
          <a:p>
            <a:pPr>
              <a:spcAft>
                <a:spcPts val="400"/>
              </a:spcAft>
              <a:defRPr sz="1400">
                <a:latin typeface="WenQuanYi Zen Hei"/>
              </a:defRPr>
            </a:pPr>
            <a:r>
              <a:rPr>
                <a:latin typeface="WenQuanYi Zen Hei"/>
              </a:rPr>
              <a:t>• 开发C端用户微信小程序，提升用户体验</a:t>
            </a:r>
          </a:p>
          <a:p>
            <a:pPr>
              <a:spcAft>
                <a:spcPts val="400"/>
              </a:spcAft>
              <a:defRPr sz="1400">
                <a:latin typeface="WenQuanYi Zen Hei"/>
              </a:defRPr>
            </a:pPr>
            <a:r>
              <a:rPr>
                <a:latin typeface="WenQuanYi Zen Hei"/>
              </a:rPr>
              <a:t>• 与现有雪季系统集成，打通用户数据</a:t>
            </a:r>
          </a:p>
          <a:p>
            <a:pPr>
              <a:spcAft>
                <a:spcPts val="400"/>
              </a:spcAft>
              <a:defRPr sz="1400">
                <a:latin typeface="WenQuanYi Zen Hei"/>
              </a:defRPr>
            </a:pPr>
            <a:r>
              <a:rPr>
                <a:latin typeface="WenQuanYi Zen Hei"/>
              </a:rPr>
              <a:t>• 实现统一用户登录和数据分析能力</a:t>
            </a:r>
          </a:p>
          <a:p>
            <a:pPr>
              <a:spcAft>
                <a:spcPts val="400"/>
              </a:spcAft>
              <a:defRPr sz="1400">
                <a:latin typeface="WenQuanYi Zen Hei"/>
              </a:defRPr>
            </a:pPr>
            <a:r>
              <a:rPr>
                <a:latin typeface="WenQuanYi Zen Hei"/>
              </a:rPr>
              <a:t>• 提高信息化水平，支持精细化营销</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项目时间</a:t>
            </a:r>
          </a:p>
          <a:p>
            <a:pPr>
              <a:spcAft>
                <a:spcPts val="400"/>
              </a:spcAft>
              <a:defRPr sz="1400">
                <a:latin typeface="WenQuanYi Zen Hei"/>
              </a:defRPr>
            </a:pPr>
            <a:r>
              <a:rPr>
                <a:latin typeface="WenQuanYi Zen Hei"/>
              </a:rPr>
              <a:t>• 项目启动：2023年4月25日</a:t>
            </a:r>
          </a:p>
          <a:p>
            <a:pPr>
              <a:spcAft>
                <a:spcPts val="400"/>
              </a:spcAft>
              <a:defRPr sz="1400">
                <a:latin typeface="WenQuanYi Zen Hei"/>
              </a:defRPr>
            </a:pPr>
            <a:r>
              <a:rPr>
                <a:latin typeface="WenQuanYi Zen Hei"/>
              </a:rPr>
              <a:t>• 项目周期：2023年4月 - 2024年3月</a:t>
            </a:r>
          </a:p>
          <a:p>
            <a:pPr>
              <a:spcAft>
                <a:spcPts val="400"/>
              </a:spcAft>
              <a:defRPr sz="1400">
                <a:latin typeface="WenQuanYi Zen Hei"/>
              </a:defRPr>
            </a:pPr>
            <a:r>
              <a:rPr>
                <a:latin typeface="WenQuanYi Zen Hei"/>
              </a:rPr>
              <a:t>• 当前状态：系统开发完成，准备交付验收</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一、项目规划</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项目背景</a:t>
            </a:r>
          </a:p>
          <a:p>
            <a:pPr>
              <a:spcAft>
                <a:spcPts val="400"/>
              </a:spcAft>
              <a:defRPr sz="1400">
                <a:latin typeface="WenQuanYi Zen Hei"/>
              </a:defRPr>
            </a:pPr>
            <a:r>
              <a:rPr>
                <a:latin typeface="WenQuanYi Zen Hei"/>
              </a:rPr>
              <a:t>• 西山温泉体育公园为海新域所有，主营冬季滑雪业务</a:t>
            </a:r>
          </a:p>
          <a:p>
            <a:pPr>
              <a:spcAft>
                <a:spcPts val="400"/>
              </a:spcAft>
              <a:defRPr sz="1400">
                <a:latin typeface="WenQuanYi Zen Hei"/>
              </a:defRPr>
            </a:pPr>
            <a:r>
              <a:rPr>
                <a:latin typeface="WenQuanYi Zen Hei"/>
              </a:rPr>
              <a:t>• 北京适合滑雪时间仅90天，其余时间资源闲置</a:t>
            </a:r>
          </a:p>
          <a:p>
            <a:pPr>
              <a:spcAft>
                <a:spcPts val="400"/>
              </a:spcAft>
              <a:defRPr sz="1400">
                <a:latin typeface="WenQuanYi Zen Hei"/>
              </a:defRPr>
            </a:pPr>
            <a:r>
              <a:rPr>
                <a:latin typeface="WenQuanYi Zen Hei"/>
              </a:rPr>
              <a:t>• 开展非雪季运营：亲子活动、文体培训、运动场地、啤酒花园等</a:t>
            </a:r>
          </a:p>
          <a:p>
            <a:pPr>
              <a:spcAft>
                <a:spcPts val="400"/>
              </a:spcAft>
              <a:defRPr sz="1400">
                <a:latin typeface="WenQuanYi Zen Hei"/>
              </a:defRPr>
            </a:pPr>
            <a:r>
              <a:rPr>
                <a:latin typeface="WenQuanYi Zen Hei"/>
              </a:rPr>
              <a:t>• 现有雪季系统为第三方SAAS，需要自建系统掌控用户数据</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项目目标</a:t>
            </a:r>
          </a:p>
          <a:p>
            <a:pPr>
              <a:spcAft>
                <a:spcPts val="400"/>
              </a:spcAft>
              <a:defRPr sz="1400">
                <a:latin typeface="WenQuanYi Zen Hei"/>
              </a:defRPr>
            </a:pPr>
            <a:r>
              <a:rPr>
                <a:latin typeface="WenQuanYi Zen Hei"/>
              </a:rPr>
              <a:t>• 建设非雪季运营管理系统，支持多业态运营</a:t>
            </a:r>
          </a:p>
          <a:p>
            <a:pPr>
              <a:spcAft>
                <a:spcPts val="400"/>
              </a:spcAft>
              <a:defRPr sz="1400">
                <a:latin typeface="WenQuanYi Zen Hei"/>
              </a:defRPr>
            </a:pPr>
            <a:r>
              <a:rPr>
                <a:latin typeface="WenQuanYi Zen Hei"/>
              </a:rPr>
              <a:t>• 开发C端用户微信小程序，提升用户体验</a:t>
            </a:r>
          </a:p>
          <a:p>
            <a:pPr>
              <a:spcAft>
                <a:spcPts val="400"/>
              </a:spcAft>
              <a:defRPr sz="1400">
                <a:latin typeface="WenQuanYi Zen Hei"/>
              </a:defRPr>
            </a:pPr>
            <a:r>
              <a:rPr>
                <a:latin typeface="WenQuanYi Zen Hei"/>
              </a:rPr>
              <a:t>• 与现有雪季系统集成，打通用户数据</a:t>
            </a:r>
          </a:p>
          <a:p>
            <a:pPr>
              <a:spcAft>
                <a:spcPts val="400"/>
              </a:spcAft>
              <a:defRPr sz="1400">
                <a:latin typeface="WenQuanYi Zen Hei"/>
              </a:defRPr>
            </a:pPr>
            <a:r>
              <a:rPr>
                <a:latin typeface="WenQuanYi Zen Hei"/>
              </a:rPr>
              <a:t>• 实现统一用户登录和数据分析能力</a:t>
            </a:r>
          </a:p>
          <a:p>
            <a:pPr>
              <a:spcAft>
                <a:spcPts val="400"/>
              </a:spcAft>
              <a:defRPr sz="1400">
                <a:latin typeface="WenQuanYi Zen Hei"/>
              </a:defRPr>
            </a:pPr>
            <a:r>
              <a:rPr>
                <a:latin typeface="WenQuanYi Zen Hei"/>
              </a:rPr>
              <a:t>• 提高信息化水平，支持精细化营销</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项目时间</a:t>
            </a:r>
          </a:p>
          <a:p>
            <a:pPr>
              <a:spcAft>
                <a:spcPts val="400"/>
              </a:spcAft>
              <a:defRPr sz="1400">
                <a:latin typeface="WenQuanYi Zen Hei"/>
              </a:defRPr>
            </a:pPr>
            <a:r>
              <a:rPr>
                <a:latin typeface="WenQuanYi Zen Hei"/>
              </a:rPr>
              <a:t>• 项目启动：2023年4月25日</a:t>
            </a:r>
          </a:p>
          <a:p>
            <a:pPr>
              <a:spcAft>
                <a:spcPts val="400"/>
              </a:spcAft>
              <a:defRPr sz="1400">
                <a:latin typeface="WenQuanYi Zen Hei"/>
              </a:defRPr>
            </a:pPr>
            <a:r>
              <a:rPr>
                <a:latin typeface="WenQuanYi Zen Hei"/>
              </a:rPr>
              <a:t>• 项目周期：2023年4月 - 2024年3月</a:t>
            </a:r>
          </a:p>
          <a:p>
            <a:pPr>
              <a:spcAft>
                <a:spcPts val="400"/>
              </a:spcAft>
              <a:defRPr sz="1400">
                <a:latin typeface="WenQuanYi Zen Hei"/>
              </a:defRPr>
            </a:pPr>
            <a:r>
              <a:rPr>
                <a:latin typeface="WenQuanYi Zen Hei"/>
              </a:rPr>
              <a:t>• 当前状态：系统开发完成，准备交付验收</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userDrawn="1"/>
        </p:nvSpPr>
        <p:spPr>
          <a:xfrm>
            <a:off x="645795" y="1040765"/>
            <a:ext cx="6221095" cy="1198880"/>
          </a:xfrm>
          <a:prstGeom prst="rect">
            <a:avLst/>
          </a:prstGeom>
          <a:noFill/>
        </p:spPr>
        <p:txBody>
          <a:bodyPr wrap="none" rtlCol="0">
            <a:spAutoFit/>
          </a:bodyPr>
          <a:lstStyle/>
          <a:p>
            <a:r>
              <a:rPr lang="en-US" altLang="zh-CN" sz="7200" b="1">
                <a:solidFill>
                  <a:schemeClr val="bg1"/>
                </a:solidFill>
                <a:latin typeface="+mj-ea"/>
                <a:ea typeface="+mj-ea"/>
              </a:rPr>
              <a:t>THANK YOU!</a:t>
            </a:r>
            <a:endParaRPr lang="en-US" altLang="zh-CN" sz="7200" b="1">
              <a:solidFill>
                <a:schemeClr val="bg1"/>
              </a:solidFill>
              <a:latin typeface="+mj-ea"/>
              <a:ea typeface="+mj-ea"/>
            </a:endParaRPr>
          </a:p>
        </p:txBody>
      </p:sp>
    </p:spTree>
    <p:custDataLst>
      <p:tags r:id="rId1"/>
    </p:custDataLst>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02</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业务流程</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02</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业务流程</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核心业务场景</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非雪季业务管理</a:t>
            </a:r>
          </a:p>
          <a:p>
            <a:pPr lvl="1">
              <a:spcAft>
                <a:spcPts val="400"/>
              </a:spcAft>
              <a:defRPr sz="1300">
                <a:latin typeface="WenQuanYi Zen Hei"/>
              </a:defRPr>
            </a:pPr>
            <a:r>
              <a:rPr>
                <a:latin typeface="WenQuanYi Zen Hei"/>
              </a:rPr>
              <a:t>   • 亲子类活动管理</a:t>
            </a:r>
          </a:p>
          <a:p>
            <a:pPr lvl="1">
              <a:spcAft>
                <a:spcPts val="400"/>
              </a:spcAft>
              <a:defRPr sz="1300">
                <a:latin typeface="WenQuanYi Zen Hei"/>
              </a:defRPr>
            </a:pPr>
            <a:r>
              <a:rPr>
                <a:latin typeface="WenQuanYi Zen Hei"/>
              </a:rPr>
              <a:t>   • 文体培训课程管理</a:t>
            </a:r>
          </a:p>
          <a:p>
            <a:pPr lvl="1">
              <a:spcAft>
                <a:spcPts val="400"/>
              </a:spcAft>
              <a:defRPr sz="1300">
                <a:latin typeface="WenQuanYi Zen Hei"/>
              </a:defRPr>
            </a:pPr>
            <a:r>
              <a:rPr>
                <a:latin typeface="WenQuanYi Zen Hei"/>
              </a:rPr>
              <a:t>   • 蓝羽运动场地预订</a:t>
            </a:r>
          </a:p>
          <a:p>
            <a:pPr lvl="1">
              <a:spcAft>
                <a:spcPts val="400"/>
              </a:spcAft>
              <a:defRPr sz="1300">
                <a:latin typeface="WenQuanYi Zen Hei"/>
              </a:defRPr>
            </a:pPr>
            <a:r>
              <a:rPr>
                <a:latin typeface="WenQuanYi Zen Hei"/>
              </a:rPr>
              <a:t>   • 夏日啤酒花园运营</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门票与订单管理</a:t>
            </a:r>
          </a:p>
          <a:p>
            <a:pPr lvl="1">
              <a:spcAft>
                <a:spcPts val="400"/>
              </a:spcAft>
              <a:defRPr sz="1300">
                <a:latin typeface="WenQuanYi Zen Hei"/>
              </a:defRPr>
            </a:pPr>
            <a:r>
              <a:rPr>
                <a:latin typeface="WenQuanYi Zen Hei"/>
              </a:rPr>
              <a:t>   • 线上门票预订与支付</a:t>
            </a:r>
          </a:p>
          <a:p>
            <a:pPr lvl="1">
              <a:spcAft>
                <a:spcPts val="400"/>
              </a:spcAft>
              <a:defRPr sz="1300">
                <a:latin typeface="WenQuanYi Zen Hei"/>
              </a:defRPr>
            </a:pPr>
            <a:r>
              <a:rPr>
                <a:latin typeface="WenQuanYi Zen Hei"/>
              </a:rPr>
              <a:t>   • 订单管理与查询</a:t>
            </a:r>
          </a:p>
          <a:p>
            <a:pPr lvl="1">
              <a:spcAft>
                <a:spcPts val="400"/>
              </a:spcAft>
              <a:defRPr sz="1300">
                <a:latin typeface="WenQuanYi Zen Hei"/>
              </a:defRPr>
            </a:pPr>
            <a:r>
              <a:rPr>
                <a:latin typeface="WenQuanYi Zen Hei"/>
              </a:rPr>
              <a:t>   • 门票核销（核销客户端）</a:t>
            </a:r>
          </a:p>
          <a:p>
            <a:pPr lvl="1">
              <a:spcAft>
                <a:spcPts val="400"/>
              </a:spcAft>
              <a:defRPr sz="1300">
                <a:latin typeface="WenQuanYi Zen Hei"/>
              </a:defRPr>
            </a:pPr>
            <a:r>
              <a:rPr>
                <a:latin typeface="WenQuanYi Zen Hei"/>
              </a:rPr>
              <a:t>   • 退款与售后处理</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用户运营</a:t>
            </a:r>
          </a:p>
          <a:p>
            <a:pPr lvl="1">
              <a:spcAft>
                <a:spcPts val="400"/>
              </a:spcAft>
              <a:defRPr sz="1300">
                <a:latin typeface="WenQuanYi Zen Hei"/>
              </a:defRPr>
            </a:pPr>
            <a:r>
              <a:rPr>
                <a:latin typeface="WenQuanYi Zen Hei"/>
              </a:rPr>
              <a:t>   • 微信小程序用户端</a:t>
            </a:r>
          </a:p>
          <a:p>
            <a:pPr lvl="1">
              <a:spcAft>
                <a:spcPts val="400"/>
              </a:spcAft>
              <a:defRPr sz="1300">
                <a:latin typeface="WenQuanYi Zen Hei"/>
              </a:defRPr>
            </a:pPr>
            <a:r>
              <a:rPr>
                <a:latin typeface="WenQuanYi Zen Hei"/>
              </a:rPr>
              <a:t>   • 会员体系管理</a:t>
            </a:r>
          </a:p>
          <a:p>
            <a:pPr lvl="1">
              <a:spcAft>
                <a:spcPts val="400"/>
              </a:spcAft>
              <a:defRPr sz="1300">
                <a:latin typeface="WenQuanYi Zen Hei"/>
              </a:defRPr>
            </a:pPr>
            <a:r>
              <a:rPr>
                <a:latin typeface="WenQuanYi Zen Hei"/>
              </a:rPr>
              <a:t>   • 营销活动推送</a:t>
            </a:r>
          </a:p>
          <a:p>
            <a:pPr lvl="1">
              <a:spcAft>
                <a:spcPts val="400"/>
              </a:spcAft>
              <a:defRPr sz="1300">
                <a:latin typeface="WenQuanYi Zen Hei"/>
              </a:defRPr>
            </a:pPr>
            <a:r>
              <a:rPr>
                <a:latin typeface="WenQuanYi Zen Hei"/>
              </a:rPr>
              <a:t>   • 用户行为数据分析</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核心业务场景</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1. 非雪季业务管理</a:t>
            </a:r>
          </a:p>
          <a:p>
            <a:pPr lvl="1">
              <a:spcAft>
                <a:spcPts val="400"/>
              </a:spcAft>
              <a:defRPr sz="1300">
                <a:latin typeface="WenQuanYi Zen Hei"/>
              </a:defRPr>
            </a:pPr>
            <a:r>
              <a:rPr>
                <a:latin typeface="WenQuanYi Zen Hei"/>
              </a:rPr>
              <a:t>   • 亲子类活动管理</a:t>
            </a:r>
          </a:p>
          <a:p>
            <a:pPr lvl="1">
              <a:spcAft>
                <a:spcPts val="400"/>
              </a:spcAft>
              <a:defRPr sz="1300">
                <a:latin typeface="WenQuanYi Zen Hei"/>
              </a:defRPr>
            </a:pPr>
            <a:r>
              <a:rPr>
                <a:latin typeface="WenQuanYi Zen Hei"/>
              </a:rPr>
              <a:t>   • 文体培训课程管理</a:t>
            </a:r>
          </a:p>
          <a:p>
            <a:pPr lvl="1">
              <a:spcAft>
                <a:spcPts val="400"/>
              </a:spcAft>
              <a:defRPr sz="1300">
                <a:latin typeface="WenQuanYi Zen Hei"/>
              </a:defRPr>
            </a:pPr>
            <a:r>
              <a:rPr>
                <a:latin typeface="WenQuanYi Zen Hei"/>
              </a:rPr>
              <a:t>   • 蓝羽运动场地预订</a:t>
            </a:r>
          </a:p>
          <a:p>
            <a:pPr lvl="1">
              <a:spcAft>
                <a:spcPts val="400"/>
              </a:spcAft>
              <a:defRPr sz="1300">
                <a:latin typeface="WenQuanYi Zen Hei"/>
              </a:defRPr>
            </a:pPr>
            <a:r>
              <a:rPr>
                <a:latin typeface="WenQuanYi Zen Hei"/>
              </a:rPr>
              <a:t>   • 夏日啤酒花园运营</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2. 门票与订单管理</a:t>
            </a:r>
          </a:p>
          <a:p>
            <a:pPr lvl="1">
              <a:spcAft>
                <a:spcPts val="400"/>
              </a:spcAft>
              <a:defRPr sz="1300">
                <a:latin typeface="WenQuanYi Zen Hei"/>
              </a:defRPr>
            </a:pPr>
            <a:r>
              <a:rPr>
                <a:latin typeface="WenQuanYi Zen Hei"/>
              </a:rPr>
              <a:t>   • 线上门票预订与支付</a:t>
            </a:r>
          </a:p>
          <a:p>
            <a:pPr lvl="1">
              <a:spcAft>
                <a:spcPts val="400"/>
              </a:spcAft>
              <a:defRPr sz="1300">
                <a:latin typeface="WenQuanYi Zen Hei"/>
              </a:defRPr>
            </a:pPr>
            <a:r>
              <a:rPr>
                <a:latin typeface="WenQuanYi Zen Hei"/>
              </a:rPr>
              <a:t>   • 订单管理与查询</a:t>
            </a:r>
          </a:p>
          <a:p>
            <a:pPr lvl="1">
              <a:spcAft>
                <a:spcPts val="400"/>
              </a:spcAft>
              <a:defRPr sz="1300">
                <a:latin typeface="WenQuanYi Zen Hei"/>
              </a:defRPr>
            </a:pPr>
            <a:r>
              <a:rPr>
                <a:latin typeface="WenQuanYi Zen Hei"/>
              </a:rPr>
              <a:t>   • 门票核销（核销客户端）</a:t>
            </a:r>
          </a:p>
          <a:p>
            <a:pPr lvl="1">
              <a:spcAft>
                <a:spcPts val="400"/>
              </a:spcAft>
              <a:defRPr sz="1300">
                <a:latin typeface="WenQuanYi Zen Hei"/>
              </a:defRPr>
            </a:pPr>
            <a:r>
              <a:rPr>
                <a:latin typeface="WenQuanYi Zen Hei"/>
              </a:rPr>
              <a:t>   • 退款与售后处理</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3. 用户运营</a:t>
            </a:r>
          </a:p>
          <a:p>
            <a:pPr lvl="1">
              <a:spcAft>
                <a:spcPts val="400"/>
              </a:spcAft>
              <a:defRPr sz="1300">
                <a:latin typeface="WenQuanYi Zen Hei"/>
              </a:defRPr>
            </a:pPr>
            <a:r>
              <a:rPr>
                <a:latin typeface="WenQuanYi Zen Hei"/>
              </a:rPr>
              <a:t>   • 微信小程序用户端</a:t>
            </a:r>
          </a:p>
          <a:p>
            <a:pPr lvl="1">
              <a:spcAft>
                <a:spcPts val="400"/>
              </a:spcAft>
              <a:defRPr sz="1300">
                <a:latin typeface="WenQuanYi Zen Hei"/>
              </a:defRPr>
            </a:pPr>
            <a:r>
              <a:rPr>
                <a:latin typeface="WenQuanYi Zen Hei"/>
              </a:rPr>
              <a:t>   • 会员体系管理</a:t>
            </a:r>
          </a:p>
          <a:p>
            <a:pPr lvl="1">
              <a:spcAft>
                <a:spcPts val="400"/>
              </a:spcAft>
              <a:defRPr sz="1300">
                <a:latin typeface="WenQuanYi Zen Hei"/>
              </a:defRPr>
            </a:pPr>
            <a:r>
              <a:rPr>
                <a:latin typeface="WenQuanYi Zen Hei"/>
              </a:rPr>
              <a:t>   • 营销活动推送</a:t>
            </a:r>
          </a:p>
          <a:p>
            <a:pPr lvl="1">
              <a:spcAft>
                <a:spcPts val="400"/>
              </a:spcAft>
              <a:defRPr sz="1300">
                <a:latin typeface="WenQuanYi Zen Hei"/>
              </a:defRPr>
            </a:pPr>
            <a:r>
              <a:rPr>
                <a:latin typeface="WenQuanYi Zen Hei"/>
              </a:rPr>
              <a:t>   • 用户行为数据分析</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系统集成</a:t>
            </a:r>
          </a:p>
          <a:p>
            <a:pPr lvl="1">
              <a:spcAft>
                <a:spcPts val="400"/>
              </a:spcAft>
              <a:defRPr sz="1300">
                <a:latin typeface="WenQuanYi Zen Hei"/>
              </a:defRPr>
            </a:pPr>
            <a:r>
              <a:rPr>
                <a:latin typeface="WenQuanYi Zen Hei"/>
              </a:rPr>
              <a:t>   • 与雪季系统数据打通</a:t>
            </a:r>
          </a:p>
          <a:p>
            <a:pPr lvl="1">
              <a:spcAft>
                <a:spcPts val="400"/>
              </a:spcAft>
              <a:defRPr sz="1300">
                <a:latin typeface="WenQuanYi Zen Hei"/>
              </a:defRPr>
            </a:pPr>
            <a:r>
              <a:rPr>
                <a:latin typeface="WenQuanYi Zen Hei"/>
              </a:rPr>
              <a:t>   • 统一用户账号体系</a:t>
            </a:r>
          </a:p>
          <a:p>
            <a:pPr lvl="1">
              <a:spcAft>
                <a:spcPts val="400"/>
              </a:spcAft>
              <a:defRPr sz="1300">
                <a:latin typeface="WenQuanYi Zen Hei"/>
              </a:defRPr>
            </a:pPr>
            <a:r>
              <a:rPr>
                <a:latin typeface="WenQuanYi Zen Hei"/>
              </a:rPr>
              <a:t>   • 订单数据同步</a:t>
            </a:r>
          </a:p>
          <a:p>
            <a:pPr lvl="1">
              <a:spcAft>
                <a:spcPts val="400"/>
              </a:spcAft>
              <a:defRPr sz="1300">
                <a:latin typeface="WenQuanYi Zen Hei"/>
              </a:defRPr>
            </a:pPr>
            <a:r>
              <a:rPr>
                <a:latin typeface="WenQuanYi Zen Hei"/>
              </a:rPr>
              <a:t>   • 支付系统对接</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5. 数据分析</a:t>
            </a:r>
          </a:p>
          <a:p>
            <a:pPr lvl="1">
              <a:spcAft>
                <a:spcPts val="400"/>
              </a:spcAft>
              <a:defRPr sz="1300">
                <a:latin typeface="WenQuanYi Zen Hei"/>
              </a:defRPr>
            </a:pPr>
            <a:r>
              <a:rPr>
                <a:latin typeface="WenQuanYi Zen Hei"/>
              </a:rPr>
              <a:t>   • 用户画像分析</a:t>
            </a:r>
          </a:p>
          <a:p>
            <a:pPr lvl="1">
              <a:spcAft>
                <a:spcPts val="400"/>
              </a:spcAft>
              <a:defRPr sz="1300">
                <a:latin typeface="WenQuanYi Zen Hei"/>
              </a:defRPr>
            </a:pPr>
            <a:r>
              <a:rPr>
                <a:latin typeface="WenQuanYi Zen Hei"/>
              </a:rPr>
              <a:t>   • 消费行为统计</a:t>
            </a:r>
          </a:p>
          <a:p>
            <a:pPr lvl="1">
              <a:spcAft>
                <a:spcPts val="400"/>
              </a:spcAft>
              <a:defRPr sz="1300">
                <a:latin typeface="WenQuanYi Zen Hei"/>
              </a:defRPr>
            </a:pPr>
            <a:r>
              <a:rPr>
                <a:latin typeface="WenQuanYi Zen Hei"/>
              </a:rPr>
              <a:t>   • 运营数据报表</a:t>
            </a:r>
          </a:p>
          <a:p>
            <a:pPr lvl="1">
              <a:spcAft>
                <a:spcPts val="400"/>
              </a:spcAft>
              <a:defRPr sz="1300">
                <a:latin typeface="WenQuanYi Zen Hei"/>
              </a:defRPr>
            </a:pPr>
            <a:r>
              <a:rPr>
                <a:latin typeface="WenQuanYi Zen Hei"/>
              </a:rPr>
              <a:t>   • 营销效果评估</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6. 管理后台</a:t>
            </a:r>
          </a:p>
          <a:p>
            <a:pPr lvl="1">
              <a:spcAft>
                <a:spcPts val="400"/>
              </a:spcAft>
              <a:defRPr sz="1300">
                <a:latin typeface="WenQuanYi Zen Hei"/>
              </a:defRPr>
            </a:pPr>
            <a:r>
              <a:rPr>
                <a:latin typeface="WenQuanYi Zen Hei"/>
              </a:rPr>
              <a:t>   • 业务配置管理</a:t>
            </a:r>
          </a:p>
          <a:p>
            <a:pPr lvl="1">
              <a:spcAft>
                <a:spcPts val="400"/>
              </a:spcAft>
              <a:defRPr sz="1300">
                <a:latin typeface="WenQuanYi Zen Hei"/>
              </a:defRPr>
            </a:pPr>
            <a:r>
              <a:rPr>
                <a:latin typeface="WenQuanYi Zen Hei"/>
              </a:rPr>
              <a:t>   • 权限角色管理</a:t>
            </a:r>
          </a:p>
          <a:p>
            <a:pPr lvl="1">
              <a:spcAft>
                <a:spcPts val="400"/>
              </a:spcAft>
              <a:defRPr sz="1300">
                <a:latin typeface="WenQuanYi Zen Hei"/>
              </a:defRPr>
            </a:pPr>
            <a:r>
              <a:rPr>
                <a:latin typeface="WenQuanYi Zen Hei"/>
              </a:rPr>
              <a:t>   • 系统日志审计</a:t>
            </a:r>
          </a:p>
          <a:p>
            <a:pPr lvl="1">
              <a:spcAft>
                <a:spcPts val="400"/>
              </a:spcAft>
              <a:defRPr sz="1300">
                <a:latin typeface="WenQuanYi Zen Hei"/>
              </a:defRPr>
            </a:pPr>
            <a:r>
              <a:rPr>
                <a:latin typeface="WenQuanYi Zen Hei"/>
              </a:rPr>
              <a:t>   • 数据导出功能</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二、业务流程（续）</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4. 系统集成</a:t>
            </a:r>
          </a:p>
          <a:p>
            <a:pPr lvl="1">
              <a:spcAft>
                <a:spcPts val="400"/>
              </a:spcAft>
              <a:defRPr sz="1300">
                <a:latin typeface="WenQuanYi Zen Hei"/>
              </a:defRPr>
            </a:pPr>
            <a:r>
              <a:rPr>
                <a:latin typeface="WenQuanYi Zen Hei"/>
              </a:rPr>
              <a:t>   • 与雪季系统数据打通</a:t>
            </a:r>
          </a:p>
          <a:p>
            <a:pPr lvl="1">
              <a:spcAft>
                <a:spcPts val="400"/>
              </a:spcAft>
              <a:defRPr sz="1300">
                <a:latin typeface="WenQuanYi Zen Hei"/>
              </a:defRPr>
            </a:pPr>
            <a:r>
              <a:rPr>
                <a:latin typeface="WenQuanYi Zen Hei"/>
              </a:rPr>
              <a:t>   • 统一用户账号体系</a:t>
            </a:r>
          </a:p>
          <a:p>
            <a:pPr lvl="1">
              <a:spcAft>
                <a:spcPts val="400"/>
              </a:spcAft>
              <a:defRPr sz="1300">
                <a:latin typeface="WenQuanYi Zen Hei"/>
              </a:defRPr>
            </a:pPr>
            <a:r>
              <a:rPr>
                <a:latin typeface="WenQuanYi Zen Hei"/>
              </a:rPr>
              <a:t>   • 订单数据同步</a:t>
            </a:r>
          </a:p>
          <a:p>
            <a:pPr lvl="1">
              <a:spcAft>
                <a:spcPts val="400"/>
              </a:spcAft>
              <a:defRPr sz="1300">
                <a:latin typeface="WenQuanYi Zen Hei"/>
              </a:defRPr>
            </a:pPr>
            <a:r>
              <a:rPr>
                <a:latin typeface="WenQuanYi Zen Hei"/>
              </a:rPr>
              <a:t>   • 支付系统对接</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5. 数据分析</a:t>
            </a:r>
          </a:p>
          <a:p>
            <a:pPr lvl="1">
              <a:spcAft>
                <a:spcPts val="400"/>
              </a:spcAft>
              <a:defRPr sz="1300">
                <a:latin typeface="WenQuanYi Zen Hei"/>
              </a:defRPr>
            </a:pPr>
            <a:r>
              <a:rPr>
                <a:latin typeface="WenQuanYi Zen Hei"/>
              </a:rPr>
              <a:t>   • 用户画像分析</a:t>
            </a:r>
          </a:p>
          <a:p>
            <a:pPr lvl="1">
              <a:spcAft>
                <a:spcPts val="400"/>
              </a:spcAft>
              <a:defRPr sz="1300">
                <a:latin typeface="WenQuanYi Zen Hei"/>
              </a:defRPr>
            </a:pPr>
            <a:r>
              <a:rPr>
                <a:latin typeface="WenQuanYi Zen Hei"/>
              </a:rPr>
              <a:t>   • 消费行为统计</a:t>
            </a:r>
          </a:p>
          <a:p>
            <a:pPr lvl="1">
              <a:spcAft>
                <a:spcPts val="400"/>
              </a:spcAft>
              <a:defRPr sz="1300">
                <a:latin typeface="WenQuanYi Zen Hei"/>
              </a:defRPr>
            </a:pPr>
            <a:r>
              <a:rPr>
                <a:latin typeface="WenQuanYi Zen Hei"/>
              </a:rPr>
              <a:t>   • 运营数据报表</a:t>
            </a:r>
          </a:p>
          <a:p>
            <a:pPr lvl="1">
              <a:spcAft>
                <a:spcPts val="400"/>
              </a:spcAft>
              <a:defRPr sz="1300">
                <a:latin typeface="WenQuanYi Zen Hei"/>
              </a:defRPr>
            </a:pPr>
            <a:r>
              <a:rPr>
                <a:latin typeface="WenQuanYi Zen Hei"/>
              </a:rPr>
              <a:t>   • 营销效果评估</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6. 管理后台</a:t>
            </a:r>
          </a:p>
          <a:p>
            <a:pPr lvl="1">
              <a:spcAft>
                <a:spcPts val="400"/>
              </a:spcAft>
              <a:defRPr sz="1300">
                <a:latin typeface="WenQuanYi Zen Hei"/>
              </a:defRPr>
            </a:pPr>
            <a:r>
              <a:rPr>
                <a:latin typeface="WenQuanYi Zen Hei"/>
              </a:rPr>
              <a:t>   • 业务配置管理</a:t>
            </a:r>
          </a:p>
          <a:p>
            <a:pPr lvl="1">
              <a:spcAft>
                <a:spcPts val="400"/>
              </a:spcAft>
              <a:defRPr sz="1300">
                <a:latin typeface="WenQuanYi Zen Hei"/>
              </a:defRPr>
            </a:pPr>
            <a:r>
              <a:rPr>
                <a:latin typeface="WenQuanYi Zen Hei"/>
              </a:rPr>
              <a:t>   • 权限角色管理</a:t>
            </a:r>
          </a:p>
          <a:p>
            <a:pPr lvl="1">
              <a:spcAft>
                <a:spcPts val="400"/>
              </a:spcAft>
              <a:defRPr sz="1300">
                <a:latin typeface="WenQuanYi Zen Hei"/>
              </a:defRPr>
            </a:pPr>
            <a:r>
              <a:rPr>
                <a:latin typeface="WenQuanYi Zen Hei"/>
              </a:rPr>
              <a:t>   • 系统日志审计</a:t>
            </a:r>
          </a:p>
          <a:p>
            <a:pPr lvl="1">
              <a:spcAft>
                <a:spcPts val="400"/>
              </a:spcAft>
              <a:defRPr sz="1300">
                <a:latin typeface="WenQuanYi Zen Hei"/>
              </a:defRPr>
            </a:pPr>
            <a:r>
              <a:rPr>
                <a:latin typeface="WenQuanYi Zen Hei"/>
              </a:rPr>
              <a:t>   • 数据导出功能</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03</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系统演示</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03</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系统演示</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三、系统演示</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系统架构</a:t>
            </a:r>
          </a:p>
          <a:p>
            <a:pPr>
              <a:spcAft>
                <a:spcPts val="400"/>
              </a:spcAft>
              <a:defRPr sz="1400">
                <a:latin typeface="WenQuanYi Zen Hei"/>
              </a:defRPr>
            </a:pPr>
            <a:r>
              <a:rPr>
                <a:latin typeface="WenQuanYi Zen Hei"/>
              </a:rPr>
              <a:t>• 前端：微信小程序 + 管理后台Web界面</a:t>
            </a:r>
          </a:p>
          <a:p>
            <a:pPr>
              <a:spcAft>
                <a:spcPts val="400"/>
              </a:spcAft>
              <a:defRPr sz="1400">
                <a:latin typeface="WenQuanYi Zen Hei"/>
              </a:defRPr>
            </a:pPr>
            <a:r>
              <a:rPr>
                <a:latin typeface="WenQuanYi Zen Hei"/>
              </a:rPr>
              <a:t>• 后端：基于云服务的分布式架构</a:t>
            </a:r>
          </a:p>
          <a:p>
            <a:pPr>
              <a:spcAft>
                <a:spcPts val="400"/>
              </a:spcAft>
              <a:defRPr sz="1400">
                <a:latin typeface="WenQuanYi Zen Hei"/>
              </a:defRPr>
            </a:pPr>
            <a:r>
              <a:rPr>
                <a:latin typeface="WenQuanYi Zen Hei"/>
              </a:rPr>
              <a:t>• 数据库：MySQL + Redis缓存</a:t>
            </a:r>
          </a:p>
          <a:p>
            <a:pPr>
              <a:spcAft>
                <a:spcPts val="400"/>
              </a:spcAft>
              <a:defRPr sz="1400">
                <a:latin typeface="WenQuanYi Zen Hei"/>
              </a:defRPr>
            </a:pPr>
            <a:r>
              <a:rPr>
                <a:latin typeface="WenQuanYi Zen Hei"/>
              </a:rPr>
              <a:t>• 集成：与第三方雪季系统ESB集成</a:t>
            </a:r>
          </a:p>
          <a:p>
            <a:pPr>
              <a:spcAft>
                <a:spcPts val="400"/>
              </a:spcAft>
              <a:defRPr sz="1400">
                <a:latin typeface="WenQuanYi Zen Hei"/>
              </a:defRPr>
            </a:pPr>
            <a:r>
              <a:rPr>
                <a:latin typeface="WenQuanYi Zen Hei"/>
              </a:rPr>
              <a:t>• 支付：微信支付SDK集成</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核心功能模块</a:t>
            </a:r>
          </a:p>
          <a:p>
            <a:pPr>
              <a:spcAft>
                <a:spcPts val="400"/>
              </a:spcAft>
              <a:defRPr sz="1400">
                <a:latin typeface="WenQuanYi Zen Hei"/>
              </a:defRPr>
            </a:pPr>
            <a:r>
              <a:rPr>
                <a:latin typeface="WenQuanYi Zen Hei"/>
              </a:rPr>
              <a:t>• 用户管理：注册登录、会员体系、权限控制</a:t>
            </a:r>
          </a:p>
          <a:p>
            <a:pPr>
              <a:spcAft>
                <a:spcPts val="400"/>
              </a:spcAft>
              <a:defRPr sz="1400">
                <a:latin typeface="WenQuanYi Zen Hei"/>
              </a:defRPr>
            </a:pPr>
            <a:r>
              <a:rPr>
                <a:latin typeface="WenQuanYi Zen Hei"/>
              </a:rPr>
              <a:t>• 业务管理：活动管理、场地预订、培训课程</a:t>
            </a:r>
          </a:p>
          <a:p>
            <a:pPr>
              <a:spcAft>
                <a:spcPts val="400"/>
              </a:spcAft>
              <a:defRPr sz="1400">
                <a:latin typeface="WenQuanYi Zen Hei"/>
              </a:defRPr>
            </a:pPr>
            <a:r>
              <a:rPr>
                <a:latin typeface="WenQuanYi Zen Hei"/>
              </a:rPr>
              <a:t>• 订单管理：订单创建、支付、核销、退款</a:t>
            </a:r>
          </a:p>
          <a:p>
            <a:pPr>
              <a:spcAft>
                <a:spcPts val="400"/>
              </a:spcAft>
              <a:defRPr sz="1400">
                <a:latin typeface="WenQuanYi Zen Hei"/>
              </a:defRPr>
            </a:pPr>
            <a:r>
              <a:rPr>
                <a:latin typeface="WenQuanYi Zen Hei"/>
              </a:rPr>
              <a:t>• 营销管理：优惠券、活动推送、积分体系</a:t>
            </a:r>
          </a:p>
          <a:p>
            <a:pPr>
              <a:spcAft>
                <a:spcPts val="400"/>
              </a:spcAft>
              <a:defRPr sz="1400">
                <a:latin typeface="WenQuanYi Zen Hei"/>
              </a:defRPr>
            </a:pPr>
            <a:r>
              <a:rPr>
                <a:latin typeface="WenQuanYi Zen Hei"/>
              </a:rPr>
              <a:t>• 数据分析：用户分析、运营报表、经营看板</a:t>
            </a:r>
          </a:p>
          <a:p>
            <a:pPr>
              <a:spcAft>
                <a:spcPts val="400"/>
              </a:spcAft>
              <a:defRPr sz="1400">
                <a:latin typeface="WenQuanYi Zen Hei"/>
              </a:defRPr>
            </a:pPr>
            <a:r>
              <a:rPr>
                <a:latin typeface="WenQuanYi Zen Hei"/>
              </a:rPr>
              <a:t>• 核销系统：移动端核销、批量核销、统计查询</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技术特点</a:t>
            </a:r>
          </a:p>
          <a:p>
            <a:pPr>
              <a:spcAft>
                <a:spcPts val="400"/>
              </a:spcAft>
              <a:defRPr sz="1400">
                <a:latin typeface="WenQuanYi Zen Hei"/>
              </a:defRPr>
            </a:pPr>
            <a:r>
              <a:rPr>
                <a:latin typeface="WenQuanYi Zen Hei"/>
              </a:rPr>
              <a:t>• 微服务架构，模块化设计，易于扩展</a:t>
            </a:r>
          </a:p>
          <a:p>
            <a:pPr>
              <a:spcAft>
                <a:spcPts val="400"/>
              </a:spcAft>
              <a:defRPr sz="1400">
                <a:latin typeface="WenQuanYi Zen Hei"/>
              </a:defRPr>
            </a:pPr>
            <a:r>
              <a:rPr>
                <a:latin typeface="WenQuanYi Zen Hei"/>
              </a:rPr>
              <a:t>• 响应式设计，支持多终端访问</a:t>
            </a:r>
          </a:p>
          <a:p>
            <a:pPr>
              <a:spcAft>
                <a:spcPts val="400"/>
              </a:spcAft>
              <a:defRPr sz="1400">
                <a:latin typeface="WenQuanYi Zen Hei"/>
              </a:defRPr>
            </a:pPr>
            <a:r>
              <a:rPr>
                <a:latin typeface="WenQuanYi Zen Hei"/>
              </a:rPr>
              <a:t>• 数据加密传输，保障信息安全</a:t>
            </a:r>
          </a:p>
          <a:p>
            <a:pPr>
              <a:spcAft>
                <a:spcPts val="400"/>
              </a:spcAft>
              <a:defRPr sz="1400">
                <a:latin typeface="WenQuanYi Zen Hei"/>
              </a:defRPr>
            </a:pPr>
            <a:r>
              <a:rPr>
                <a:latin typeface="WenQuanYi Zen Hei"/>
              </a:rPr>
              <a:t>• 高并发支持，满足活动高峰需求</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365760"/>
            <a:ext cx="8229600" cy="548640"/>
          </a:xfrm>
          <a:prstGeom prst="rect">
            <a:avLst/>
          </a:prstGeom>
          <a:noFill/>
        </p:spPr>
        <p:txBody>
          <a:bodyPr wrap="none">
            <a:spAutoFit/>
          </a:bodyPr>
          <a:lstStyle/>
          <a:p>
            <a:pPr>
              <a:defRPr sz="3200" b="1">
                <a:solidFill>
                  <a:srgbClr val="0046A0"/>
                </a:solidFill>
                <a:latin typeface="WenQuanYi Zen Hei"/>
              </a:defRPr>
            </a:pPr>
            <a:r>
              <a:rPr>
                <a:latin typeface="WenQuanYi Zen Hei"/>
              </a:rPr>
              <a:t>三、系统演示</a:t>
            </a:r>
          </a:p>
        </p:txBody>
      </p:sp>
      <p:sp>
        <p:nvSpPr>
          <p:cNvPr id="3" name="TextBox 2"/>
          <p:cNvSpPr txBox="1"/>
          <p:nvPr/>
        </p:nvSpPr>
        <p:spPr>
          <a:xfrm>
            <a:off x="457200" y="1097280"/>
            <a:ext cx="8229600" cy="4389120"/>
          </a:xfrm>
          <a:prstGeom prst="rect">
            <a:avLst/>
          </a:prstGeom>
          <a:noFill/>
        </p:spPr>
        <p:txBody>
          <a:bodyPr wrap="square">
            <a:spAutoFit/>
          </a:bodyPr>
          <a:lstStyle/>
          <a:p>
            <a:pPr>
              <a:spcAft>
                <a:spcPts val="400"/>
              </a:spcAft>
              <a:defRPr sz="1600" b="1">
                <a:solidFill>
                  <a:srgbClr val="0046A0"/>
                </a:solidFill>
                <a:latin typeface="WenQuanYi Zen Hei"/>
              </a:defRPr>
            </a:pPr>
            <a:r>
              <a:rPr>
                <a:latin typeface="WenQuanYi Zen Hei"/>
              </a:rPr>
              <a:t>系统架构</a:t>
            </a:r>
          </a:p>
          <a:p>
            <a:pPr>
              <a:spcAft>
                <a:spcPts val="400"/>
              </a:spcAft>
              <a:defRPr sz="1400">
                <a:latin typeface="WenQuanYi Zen Hei"/>
              </a:defRPr>
            </a:pPr>
            <a:r>
              <a:rPr>
                <a:latin typeface="WenQuanYi Zen Hei"/>
              </a:rPr>
              <a:t>• 前端：微信小程序 + 管理后台Web界面</a:t>
            </a:r>
          </a:p>
          <a:p>
            <a:pPr>
              <a:spcAft>
                <a:spcPts val="400"/>
              </a:spcAft>
              <a:defRPr sz="1400">
                <a:latin typeface="WenQuanYi Zen Hei"/>
              </a:defRPr>
            </a:pPr>
            <a:r>
              <a:rPr>
                <a:latin typeface="WenQuanYi Zen Hei"/>
              </a:rPr>
              <a:t>• 后端：基于云服务的分布式架构</a:t>
            </a:r>
          </a:p>
          <a:p>
            <a:pPr>
              <a:spcAft>
                <a:spcPts val="400"/>
              </a:spcAft>
              <a:defRPr sz="1400">
                <a:latin typeface="WenQuanYi Zen Hei"/>
              </a:defRPr>
            </a:pPr>
            <a:r>
              <a:rPr>
                <a:latin typeface="WenQuanYi Zen Hei"/>
              </a:rPr>
              <a:t>• 数据库：MySQL + Redis缓存</a:t>
            </a:r>
          </a:p>
          <a:p>
            <a:pPr>
              <a:spcAft>
                <a:spcPts val="400"/>
              </a:spcAft>
              <a:defRPr sz="1400">
                <a:latin typeface="WenQuanYi Zen Hei"/>
              </a:defRPr>
            </a:pPr>
            <a:r>
              <a:rPr>
                <a:latin typeface="WenQuanYi Zen Hei"/>
              </a:rPr>
              <a:t>• 集成：与第三方雪季系统ESB集成</a:t>
            </a:r>
          </a:p>
          <a:p>
            <a:pPr>
              <a:spcAft>
                <a:spcPts val="400"/>
              </a:spcAft>
              <a:defRPr sz="1400">
                <a:latin typeface="WenQuanYi Zen Hei"/>
              </a:defRPr>
            </a:pPr>
            <a:r>
              <a:rPr>
                <a:latin typeface="WenQuanYi Zen Hei"/>
              </a:rPr>
              <a:t>• 支付：微信支付SDK集成</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核心功能模块</a:t>
            </a:r>
          </a:p>
          <a:p>
            <a:pPr>
              <a:spcAft>
                <a:spcPts val="400"/>
              </a:spcAft>
              <a:defRPr sz="1400">
                <a:latin typeface="WenQuanYi Zen Hei"/>
              </a:defRPr>
            </a:pPr>
            <a:r>
              <a:rPr>
                <a:latin typeface="WenQuanYi Zen Hei"/>
              </a:rPr>
              <a:t>• 用户管理：注册登录、会员体系、权限控制</a:t>
            </a:r>
          </a:p>
          <a:p>
            <a:pPr>
              <a:spcAft>
                <a:spcPts val="400"/>
              </a:spcAft>
              <a:defRPr sz="1400">
                <a:latin typeface="WenQuanYi Zen Hei"/>
              </a:defRPr>
            </a:pPr>
            <a:r>
              <a:rPr>
                <a:latin typeface="WenQuanYi Zen Hei"/>
              </a:rPr>
              <a:t>• 业务管理：活动管理、场地预订、培训课程</a:t>
            </a:r>
          </a:p>
          <a:p>
            <a:pPr>
              <a:spcAft>
                <a:spcPts val="400"/>
              </a:spcAft>
              <a:defRPr sz="1400">
                <a:latin typeface="WenQuanYi Zen Hei"/>
              </a:defRPr>
            </a:pPr>
            <a:r>
              <a:rPr>
                <a:latin typeface="WenQuanYi Zen Hei"/>
              </a:rPr>
              <a:t>• 订单管理：订单创建、支付、核销、退款</a:t>
            </a:r>
          </a:p>
          <a:p>
            <a:pPr>
              <a:spcAft>
                <a:spcPts val="400"/>
              </a:spcAft>
              <a:defRPr sz="1400">
                <a:latin typeface="WenQuanYi Zen Hei"/>
              </a:defRPr>
            </a:pPr>
            <a:r>
              <a:rPr>
                <a:latin typeface="WenQuanYi Zen Hei"/>
              </a:rPr>
              <a:t>• 营销管理：优惠券、活动推送、积分体系</a:t>
            </a:r>
          </a:p>
          <a:p>
            <a:pPr>
              <a:spcAft>
                <a:spcPts val="400"/>
              </a:spcAft>
              <a:defRPr sz="1400">
                <a:latin typeface="WenQuanYi Zen Hei"/>
              </a:defRPr>
            </a:pPr>
            <a:r>
              <a:rPr>
                <a:latin typeface="WenQuanYi Zen Hei"/>
              </a:rPr>
              <a:t>• 数据分析：用户分析、运营报表、经营看板</a:t>
            </a:r>
          </a:p>
          <a:p>
            <a:pPr>
              <a:spcAft>
                <a:spcPts val="400"/>
              </a:spcAft>
              <a:defRPr sz="1400">
                <a:latin typeface="WenQuanYi Zen Hei"/>
              </a:defRPr>
            </a:pPr>
            <a:r>
              <a:rPr>
                <a:latin typeface="WenQuanYi Zen Hei"/>
              </a:rPr>
              <a:t>• 核销系统：移动端核销、批量核销、统计查询</a:t>
            </a:r>
          </a:p>
          <a:p>
            <a:pPr>
              <a:spcAft>
                <a:spcPts val="400"/>
              </a:spcAft>
              <a:defRPr sz="1400">
                <a:latin typeface="WenQuanYi Zen Hei"/>
              </a:defRPr>
            </a:pPr>
          </a:p>
          <a:p>
            <a:pPr>
              <a:spcAft>
                <a:spcPts val="400"/>
              </a:spcAft>
              <a:defRPr sz="1600" b="1">
                <a:solidFill>
                  <a:srgbClr val="0046A0"/>
                </a:solidFill>
                <a:latin typeface="WenQuanYi Zen Hei"/>
              </a:defRPr>
            </a:pPr>
            <a:r>
              <a:rPr>
                <a:latin typeface="WenQuanYi Zen Hei"/>
              </a:rPr>
              <a:t>技术特点</a:t>
            </a:r>
          </a:p>
          <a:p>
            <a:pPr>
              <a:spcAft>
                <a:spcPts val="400"/>
              </a:spcAft>
              <a:defRPr sz="1400">
                <a:latin typeface="WenQuanYi Zen Hei"/>
              </a:defRPr>
            </a:pPr>
            <a:r>
              <a:rPr>
                <a:latin typeface="WenQuanYi Zen Hei"/>
              </a:rPr>
              <a:t>• 微服务架构，模块化设计，易于扩展</a:t>
            </a:r>
          </a:p>
          <a:p>
            <a:pPr>
              <a:spcAft>
                <a:spcPts val="400"/>
              </a:spcAft>
              <a:defRPr sz="1400">
                <a:latin typeface="WenQuanYi Zen Hei"/>
              </a:defRPr>
            </a:pPr>
            <a:r>
              <a:rPr>
                <a:latin typeface="WenQuanYi Zen Hei"/>
              </a:rPr>
              <a:t>• 响应式设计，支持多终端访问</a:t>
            </a:r>
          </a:p>
          <a:p>
            <a:pPr>
              <a:spcAft>
                <a:spcPts val="400"/>
              </a:spcAft>
              <a:defRPr sz="1400">
                <a:latin typeface="WenQuanYi Zen Hei"/>
              </a:defRPr>
            </a:pPr>
            <a:r>
              <a:rPr>
                <a:latin typeface="WenQuanYi Zen Hei"/>
              </a:rPr>
              <a:t>• 数据加密传输，保障信息安全</a:t>
            </a:r>
          </a:p>
          <a:p>
            <a:pPr>
              <a:spcAft>
                <a:spcPts val="400"/>
              </a:spcAft>
              <a:defRPr sz="1400">
                <a:latin typeface="WenQuanYi Zen Hei"/>
              </a:defRPr>
            </a:pPr>
            <a:r>
              <a:rPr>
                <a:latin typeface="WenQuanYi Zen Hei"/>
              </a:rPr>
              <a:t>• 高并发支持，满足活动高峰需求</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04</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项目管理过程介绍</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371600"/>
            <a:ext cx="7315200" cy="1097280"/>
          </a:xfrm>
          <a:prstGeom prst="rect">
            <a:avLst/>
          </a:prstGeom>
          <a:noFill/>
        </p:spPr>
        <p:txBody>
          <a:bodyPr wrap="none">
            <a:spAutoFit/>
          </a:bodyPr>
          <a:lstStyle/>
          <a:p>
            <a:pPr algn="ctr">
              <a:defRPr sz="8800" b="1">
                <a:solidFill>
                  <a:srgbClr val="0046A0"/>
                </a:solidFill>
                <a:latin typeface="WenQuanYi Zen Hei"/>
              </a:defRPr>
            </a:pPr>
            <a:r>
              <a:rPr>
                <a:latin typeface="WenQuanYi Zen Hei"/>
              </a:rPr>
              <a:t>04</a:t>
            </a:r>
          </a:p>
        </p:txBody>
      </p:sp>
      <p:sp>
        <p:nvSpPr>
          <p:cNvPr id="3" name="TextBox 2"/>
          <p:cNvSpPr txBox="1"/>
          <p:nvPr/>
        </p:nvSpPr>
        <p:spPr>
          <a:xfrm>
            <a:off x="914400" y="2560320"/>
            <a:ext cx="7315200" cy="731520"/>
          </a:xfrm>
          <a:prstGeom prst="rect">
            <a:avLst/>
          </a:prstGeom>
          <a:noFill/>
        </p:spPr>
        <p:txBody>
          <a:bodyPr wrap="none">
            <a:spAutoFit/>
          </a:bodyPr>
          <a:lstStyle/>
          <a:p>
            <a:pPr algn="ctr">
              <a:defRPr sz="4000" b="1">
                <a:solidFill>
                  <a:srgbClr val="0046A0"/>
                </a:solidFill>
                <a:latin typeface="WenQuanYi Zen Hei"/>
              </a:defRPr>
            </a:pPr>
            <a:r>
              <a:rPr>
                <a:latin typeface="WenQuanYi Zen Hei"/>
              </a:rPr>
              <a:t>项目管理过程介绍</a:t>
            </a:r>
          </a:p>
        </p:txBody>
      </p:sp>
    </p:spTree>
  </p:cSld>
  <p:clrMapOvr>
    <a:masterClrMapping/>
  </p:clrMapOvr>
</p:sld>
</file>

<file path=ppt/tags/tag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wm#"/>
  <p:tag name="KSO_WM_TEMPLATE_CATEGORY" val="custom"/>
  <p:tag name="KSO_WM_TEMPLATE_INDEX" val="2020517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BEAUTIFY_FLAG" val="#wm#"/>
  <p:tag name="KSO_WM_TEMPLATE_CATEGORY" val="custom"/>
  <p:tag name="KSO_WM_TEMPLATE_INDEX" val="2020517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BEAUTIFY_FLAG" val="#wm#"/>
  <p:tag name="KSO_WM_TEMPLATE_CATEGORY" val="custom"/>
  <p:tag name="KSO_WM_TEMPLATE_INDEX" val="20205176"/>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BEAUTIFY_FLAG" val="#wm#"/>
  <p:tag name="KSO_WM_TEMPLATE_CATEGORY" val="custom"/>
  <p:tag name="KSO_WM_TEMPLATE_INDEX" val="20205176"/>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wm#"/>
  <p:tag name="KSO_WM_TEMPLATE_CATEGORY" val="custom"/>
  <p:tag name="KSO_WM_TEMPLATE_INDEX" val="20205176"/>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wm#"/>
  <p:tag name="KSO_WM_TEMPLATE_CATEGORY" val="custom"/>
  <p:tag name="KSO_WM_TEMPLATE_INDEX" val="20205176"/>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TEMPLATE_CATEGORY" val="custom"/>
  <p:tag name="KSO_WM_TEMPLATE_INDEX" val="20205176"/>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wm#"/>
  <p:tag name="KSO_WM_TEMPLATE_CATEGORY" val="custom"/>
  <p:tag name="KSO_WM_TEMPLATE_INDEX" val="20205176"/>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wm#"/>
  <p:tag name="KSO_WM_TEMPLATE_CATEGORY" val="custom"/>
  <p:tag name="KSO_WM_TEMPLATE_INDEX" val="20205176"/>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wm#"/>
  <p:tag name="KSO_WM_TEMPLATE_CATEGORY" val="custom"/>
  <p:tag name="KSO_WM_TEMPLATE_INDEX" val="20205176"/>
</p:tagLst>
</file>

<file path=ppt/tags/tag50.xml><?xml version="1.0" encoding="utf-8"?>
<p:tagLst xmlns:p="http://schemas.openxmlformats.org/presentationml/2006/main">
  <p:tag name="KSO_WM_BEAUTIFY_FLAG" val="#wm#"/>
  <p:tag name="KSO_WM_TEMPLATE_CATEGORY" val="custom"/>
  <p:tag name="KSO_WM_TEMPLATE_INDEX" val="20205176"/>
</p:tagLst>
</file>

<file path=ppt/tags/tag51.xml><?xml version="1.0" encoding="utf-8"?>
<p:tagLst xmlns:p="http://schemas.openxmlformats.org/presentationml/2006/main">
  <p:tag name="KSO_WM_BEAUTIFY_FLAG" val="#wm#"/>
  <p:tag name="KSO_WM_TEMPLATE_CATEGORY" val="custom"/>
  <p:tag name="KSO_WM_TEMPLATE_INDEX" val="20205176"/>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BEAUTIFY_FLAG" val="#wm#"/>
  <p:tag name="KSO_WM_TEMPLATE_CATEGORY" val="custom"/>
  <p:tag name="KSO_WM_TEMPLATE_INDEX" val="20205176"/>
</p:tagLst>
</file>

<file path=ppt/tags/tag54.xml><?xml version="1.0" encoding="utf-8"?>
<p:tagLst xmlns:p="http://schemas.openxmlformats.org/presentationml/2006/main">
  <p:tag name="KSO_WM_BEAUTIFY_FLAG" val="#wm#"/>
  <p:tag name="KSO_WM_TEMPLATE_CATEGORY" val="custom"/>
  <p:tag name="KSO_WM_TEMPLATE_INDEX" val="20205176"/>
</p:tagLst>
</file>

<file path=ppt/tags/tag55.xml><?xml version="1.0" encoding="utf-8"?>
<p:tagLst xmlns:p="http://schemas.openxmlformats.org/presentationml/2006/main">
  <p:tag name="KSO_WM_UNIT_TABLE_BEAUTIFY" val="smartTable{8ec8ebdd-d7a7-43b5-b5ab-a3d740081f3e}"/>
  <p:tag name="TABLE_ENDDRAG_ORIGIN_RECT" val="798*440"/>
  <p:tag name="TABLE_ENDDRAG_RECT" val="83*81*798*440"/>
</p:tagLst>
</file>

<file path=ppt/tags/tag56.xml><?xml version="1.0" encoding="utf-8"?>
<p:tagLst xmlns:p="http://schemas.openxmlformats.org/presentationml/2006/main">
  <p:tag name="KSO_WM_BEAUTIFY_FLAG" val="#wm#"/>
  <p:tag name="KSO_WM_TEMPLATE_CATEGORY" val="custom"/>
  <p:tag name="KSO_WM_TEMPLATE_INDEX" val="20205176"/>
</p:tagLst>
</file>

<file path=ppt/tags/tag6.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3756</Words>
  <Application>WPS 演示</Application>
  <PresentationFormat>宽屏</PresentationFormat>
  <Paragraphs>749</Paragraphs>
  <Slides>30</Slides>
  <Notes>1</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30</vt:i4>
      </vt:variant>
    </vt:vector>
  </HeadingPairs>
  <TitlesOfParts>
    <vt:vector size="54" baseType="lpstr">
      <vt:lpstr>Arial</vt:lpstr>
      <vt:lpstr>宋体</vt:lpstr>
      <vt:lpstr>Wingdings</vt:lpstr>
      <vt:lpstr>微软雅黑</vt:lpstr>
      <vt:lpstr>汉仪旗黑</vt:lpstr>
      <vt:lpstr>Helvetica Light</vt:lpstr>
      <vt:lpstr>OPPOSans L</vt:lpstr>
      <vt:lpstr>苹方-简</vt:lpstr>
      <vt:lpstr>Heiti SC</vt:lpstr>
      <vt:lpstr>Source Han Sans CN Regular</vt:lpstr>
      <vt:lpstr>Open Sans Light</vt:lpstr>
      <vt:lpstr>Wingdings</vt:lpstr>
      <vt:lpstr>等线 Light</vt:lpstr>
      <vt:lpstr>Calibri</vt:lpstr>
      <vt:lpstr>汉仪中等线KW</vt:lpstr>
      <vt:lpstr>Calibri</vt:lpstr>
      <vt:lpstr>微软雅黑</vt:lpstr>
      <vt:lpstr>Helvetica Neue</vt:lpstr>
      <vt:lpstr>等线</vt:lpstr>
      <vt:lpstr>宋体</vt:lpstr>
      <vt:lpstr>Arial Unicode MS</vt:lpstr>
      <vt:lpstr>汉仪书宋二KW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天然 陈</dc:creator>
  <cp:lastModifiedBy>WPS_1641772744</cp:lastModifiedBy>
  <cp:revision>460</cp:revision>
  <dcterms:created xsi:type="dcterms:W3CDTF">2023-07-10T03:24:52Z</dcterms:created>
  <dcterms:modified xsi:type="dcterms:W3CDTF">2023-07-10T03:24:52Z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2018227152E45DE6F0898964DA8B9C29_42</vt:lpwstr>
  </property>
  <property fmtid="{D5CDD505-2E9C-101B-9397-08002B2CF9AE}" pid="3" name="KSOProductBuildVer">
    <vt:lpwstr>2052-5.4.1.7920</vt:lpwstr>
  </property>
</Properties>
</file>